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21"/>
  </p:notesMasterIdLst>
  <p:sldIdLst>
    <p:sldId id="261" r:id="rId5"/>
    <p:sldId id="280" r:id="rId6"/>
    <p:sldId id="264" r:id="rId7"/>
    <p:sldId id="266" r:id="rId8"/>
    <p:sldId id="267" r:id="rId9"/>
    <p:sldId id="278" r:id="rId10"/>
    <p:sldId id="269" r:id="rId11"/>
    <p:sldId id="270" r:id="rId12"/>
    <p:sldId id="271" r:id="rId13"/>
    <p:sldId id="276" r:id="rId14"/>
    <p:sldId id="281" r:id="rId15"/>
    <p:sldId id="272" r:id="rId16"/>
    <p:sldId id="277" r:id="rId17"/>
    <p:sldId id="274" r:id="rId18"/>
    <p:sldId id="282" r:id="rId19"/>
    <p:sldId id="273" r:id="rId20"/>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65FF3-F10B-1B00-A1B5-D844DF62F2BA}" v="3685" dt="2021-05-03T01:16:51.142"/>
    <p1510:client id="{7F98C49F-60ED-C000-227B-FCB4837F1B73}" v="6" dt="2021-05-04T12:34:56.003"/>
    <p1510:client id="{9FDDE091-7BAD-0FA8-E01D-10A6381858F5}" v="2164" dt="2021-05-05T00:30:35.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88376" autoAdjust="0"/>
  </p:normalViewPr>
  <p:slideViewPr>
    <p:cSldViewPr snapToGrid="0">
      <p:cViewPr>
        <p:scale>
          <a:sx n="100" d="100"/>
          <a:sy n="100" d="100"/>
        </p:scale>
        <p:origin x="2952"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43851-B99B-406F-86D5-D3FD7A6F9A05}" type="datetimeFigureOut">
              <a:rPr lang="en-US" smtClean="0"/>
              <a:t>5/10/21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94179-782A-47D1-9040-B77CB243A480}" type="slidenum">
              <a:rPr lang="en-US" smtClean="0"/>
              <a:t>‹#›</a:t>
            </a:fld>
            <a:endParaRPr lang="en-US"/>
          </a:p>
        </p:txBody>
      </p:sp>
    </p:spTree>
    <p:extLst>
      <p:ext uri="{BB962C8B-B14F-4D97-AF65-F5344CB8AC3E}">
        <p14:creationId xmlns:p14="http://schemas.microsoft.com/office/powerpoint/2010/main" val="60487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2"/>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90"/>
            <a:ext cx="5829300" cy="2428451"/>
          </a:xfrm>
        </p:spPr>
        <p:txBody>
          <a:bodyPr/>
          <a:lstStyle>
            <a:lvl1pPr marL="0" indent="0" algn="ctr">
              <a:buNone/>
              <a:defRPr sz="2040"/>
            </a:lvl1pPr>
            <a:lvl2pPr marL="388545" indent="0" algn="ctr">
              <a:buNone/>
              <a:defRPr sz="1700"/>
            </a:lvl2pPr>
            <a:lvl3pPr marL="777089" indent="0" algn="ctr">
              <a:buNone/>
              <a:defRPr sz="1530"/>
            </a:lvl3pPr>
            <a:lvl4pPr marL="1165633" indent="0" algn="ctr">
              <a:buNone/>
              <a:defRPr sz="1360"/>
            </a:lvl4pPr>
            <a:lvl5pPr marL="1554178" indent="0" algn="ctr">
              <a:buNone/>
              <a:defRPr sz="1360"/>
            </a:lvl5pPr>
            <a:lvl6pPr marL="1942723" indent="0" algn="ctr">
              <a:buNone/>
              <a:defRPr sz="1360"/>
            </a:lvl6pPr>
            <a:lvl7pPr marL="2331266" indent="0" algn="ctr">
              <a:buNone/>
              <a:defRPr sz="1360"/>
            </a:lvl7pPr>
            <a:lvl8pPr marL="2719811" indent="0" algn="ctr">
              <a:buNone/>
              <a:defRPr sz="1360"/>
            </a:lvl8pPr>
            <a:lvl9pPr marL="3108356"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0473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31638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5" y="535521"/>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4" y="535521"/>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253055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53FB-D685-4AF3-9A82-92DF4CAD5D96}" type="datetimeFigureOut">
              <a:rPr lang="en-US" smtClean="0"/>
              <a:t>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65421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7"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7" y="6731215"/>
            <a:ext cx="6703695" cy="2200274"/>
          </a:xfrm>
        </p:spPr>
        <p:txBody>
          <a:bodyPr/>
          <a:lstStyle>
            <a:lvl1pPr marL="0" indent="0">
              <a:buNone/>
              <a:defRPr sz="2040">
                <a:solidFill>
                  <a:schemeClr val="tx1"/>
                </a:solidFill>
              </a:defRPr>
            </a:lvl1pPr>
            <a:lvl2pPr marL="388545" indent="0">
              <a:buNone/>
              <a:defRPr sz="1700">
                <a:solidFill>
                  <a:schemeClr val="tx1">
                    <a:tint val="75000"/>
                  </a:schemeClr>
                </a:solidFill>
              </a:defRPr>
            </a:lvl2pPr>
            <a:lvl3pPr marL="777089" indent="0">
              <a:buNone/>
              <a:defRPr sz="1530">
                <a:solidFill>
                  <a:schemeClr val="tx1">
                    <a:tint val="75000"/>
                  </a:schemeClr>
                </a:solidFill>
              </a:defRPr>
            </a:lvl3pPr>
            <a:lvl4pPr marL="1165633" indent="0">
              <a:buNone/>
              <a:defRPr sz="1360">
                <a:solidFill>
                  <a:schemeClr val="tx1">
                    <a:tint val="75000"/>
                  </a:schemeClr>
                </a:solidFill>
              </a:defRPr>
            </a:lvl4pPr>
            <a:lvl5pPr marL="1554178" indent="0">
              <a:buNone/>
              <a:defRPr sz="1360">
                <a:solidFill>
                  <a:schemeClr val="tx1">
                    <a:tint val="75000"/>
                  </a:schemeClr>
                </a:solidFill>
              </a:defRPr>
            </a:lvl5pPr>
            <a:lvl6pPr marL="1942723" indent="0">
              <a:buNone/>
              <a:defRPr sz="1360">
                <a:solidFill>
                  <a:schemeClr val="tx1">
                    <a:tint val="75000"/>
                  </a:schemeClr>
                </a:solidFill>
              </a:defRPr>
            </a:lvl6pPr>
            <a:lvl7pPr marL="2331266" indent="0">
              <a:buNone/>
              <a:defRPr sz="1360">
                <a:solidFill>
                  <a:schemeClr val="tx1">
                    <a:tint val="75000"/>
                  </a:schemeClr>
                </a:solidFill>
              </a:defRPr>
            </a:lvl7pPr>
            <a:lvl8pPr marL="2719811" indent="0">
              <a:buNone/>
              <a:defRPr sz="1360">
                <a:solidFill>
                  <a:schemeClr val="tx1">
                    <a:tint val="75000"/>
                  </a:schemeClr>
                </a:solidFill>
              </a:defRPr>
            </a:lvl8pPr>
            <a:lvl9pPr marL="3108356"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3D53FB-D685-4AF3-9A82-92DF4CAD5D96}" type="datetimeFigureOut">
              <a:rPr lang="en-US" smtClean="0"/>
              <a:t>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91340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3D53FB-D685-4AF3-9A82-92DF4CAD5D96}" type="datetimeFigureOut">
              <a:rPr lang="en-US" smtClean="0"/>
              <a:t>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84258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7" y="535524"/>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9" y="2465706"/>
            <a:ext cx="3288089" cy="1208404"/>
          </a:xfrm>
        </p:spPr>
        <p:txBody>
          <a:bodyPr anchor="b"/>
          <a:lstStyle>
            <a:lvl1pPr marL="0" indent="0">
              <a:buNone/>
              <a:defRPr sz="2040" b="1"/>
            </a:lvl1pPr>
            <a:lvl2pPr marL="388545" indent="0">
              <a:buNone/>
              <a:defRPr sz="1700" b="1"/>
            </a:lvl2pPr>
            <a:lvl3pPr marL="777089" indent="0">
              <a:buNone/>
              <a:defRPr sz="1530" b="1"/>
            </a:lvl3pPr>
            <a:lvl4pPr marL="1165633" indent="0">
              <a:buNone/>
              <a:defRPr sz="1360" b="1"/>
            </a:lvl4pPr>
            <a:lvl5pPr marL="1554178" indent="0">
              <a:buNone/>
              <a:defRPr sz="1360" b="1"/>
            </a:lvl5pPr>
            <a:lvl6pPr marL="1942723" indent="0">
              <a:buNone/>
              <a:defRPr sz="1360" b="1"/>
            </a:lvl6pPr>
            <a:lvl7pPr marL="2331266" indent="0">
              <a:buNone/>
              <a:defRPr sz="1360" b="1"/>
            </a:lvl7pPr>
            <a:lvl8pPr marL="2719811" indent="0">
              <a:buNone/>
              <a:defRPr sz="1360" b="1"/>
            </a:lvl8pPr>
            <a:lvl9pPr marL="3108356"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9"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545" indent="0">
              <a:buNone/>
              <a:defRPr sz="1700" b="1"/>
            </a:lvl2pPr>
            <a:lvl3pPr marL="777089" indent="0">
              <a:buNone/>
              <a:defRPr sz="1530" b="1"/>
            </a:lvl3pPr>
            <a:lvl4pPr marL="1165633" indent="0">
              <a:buNone/>
              <a:defRPr sz="1360" b="1"/>
            </a:lvl4pPr>
            <a:lvl5pPr marL="1554178" indent="0">
              <a:buNone/>
              <a:defRPr sz="1360" b="1"/>
            </a:lvl5pPr>
            <a:lvl6pPr marL="1942723" indent="0">
              <a:buNone/>
              <a:defRPr sz="1360" b="1"/>
            </a:lvl6pPr>
            <a:lvl7pPr marL="2331266" indent="0">
              <a:buNone/>
              <a:defRPr sz="1360" b="1"/>
            </a:lvl7pPr>
            <a:lvl8pPr marL="2719811" indent="0">
              <a:buNone/>
              <a:defRPr sz="1360" b="1"/>
            </a:lvl8pPr>
            <a:lvl9pPr marL="3108356"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53FB-D685-4AF3-9A82-92DF4CAD5D96}" type="datetimeFigureOut">
              <a:rPr lang="en-US" smtClean="0"/>
              <a:t>5/10/21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152217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3D53FB-D685-4AF3-9A82-92DF4CAD5D96}" type="datetimeFigureOut">
              <a:rPr lang="en-US" smtClean="0"/>
              <a:t>5/10/21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13412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D53FB-D685-4AF3-9A82-92DF4CAD5D96}" type="datetimeFigureOut">
              <a:rPr lang="en-US" smtClean="0"/>
              <a:t>5/10/21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317664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8"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30"/>
            <a:ext cx="3934778" cy="7147982"/>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8" y="3017525"/>
            <a:ext cx="2506801" cy="5590329"/>
          </a:xfrm>
        </p:spPr>
        <p:txBody>
          <a:bodyPr/>
          <a:lstStyle>
            <a:lvl1pPr marL="0" indent="0">
              <a:buNone/>
              <a:defRPr sz="1360"/>
            </a:lvl1pPr>
            <a:lvl2pPr marL="388545" indent="0">
              <a:buNone/>
              <a:defRPr sz="1190"/>
            </a:lvl2pPr>
            <a:lvl3pPr marL="777089" indent="0">
              <a:buNone/>
              <a:defRPr sz="1020"/>
            </a:lvl3pPr>
            <a:lvl4pPr marL="1165633" indent="0">
              <a:buNone/>
              <a:defRPr sz="850"/>
            </a:lvl4pPr>
            <a:lvl5pPr marL="1554178" indent="0">
              <a:buNone/>
              <a:defRPr sz="850"/>
            </a:lvl5pPr>
            <a:lvl6pPr marL="1942723" indent="0">
              <a:buNone/>
              <a:defRPr sz="850"/>
            </a:lvl6pPr>
            <a:lvl7pPr marL="2331266" indent="0">
              <a:buNone/>
              <a:defRPr sz="850"/>
            </a:lvl7pPr>
            <a:lvl8pPr marL="2719811" indent="0">
              <a:buNone/>
              <a:defRPr sz="850"/>
            </a:lvl8pPr>
            <a:lvl9pPr marL="3108356"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9528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8"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30"/>
            <a:ext cx="3934778" cy="7147982"/>
          </a:xfrm>
        </p:spPr>
        <p:txBody>
          <a:bodyPr anchor="t"/>
          <a:lstStyle>
            <a:lvl1pPr marL="0" indent="0">
              <a:buNone/>
              <a:defRPr sz="2720"/>
            </a:lvl1pPr>
            <a:lvl2pPr marL="388545" indent="0">
              <a:buNone/>
              <a:defRPr sz="2380"/>
            </a:lvl2pPr>
            <a:lvl3pPr marL="777089" indent="0">
              <a:buNone/>
              <a:defRPr sz="2040"/>
            </a:lvl3pPr>
            <a:lvl4pPr marL="1165633" indent="0">
              <a:buNone/>
              <a:defRPr sz="1700"/>
            </a:lvl4pPr>
            <a:lvl5pPr marL="1554178" indent="0">
              <a:buNone/>
              <a:defRPr sz="1700"/>
            </a:lvl5pPr>
            <a:lvl6pPr marL="1942723" indent="0">
              <a:buNone/>
              <a:defRPr sz="1700"/>
            </a:lvl6pPr>
            <a:lvl7pPr marL="2331266" indent="0">
              <a:buNone/>
              <a:defRPr sz="1700"/>
            </a:lvl7pPr>
            <a:lvl8pPr marL="2719811" indent="0">
              <a:buNone/>
              <a:defRPr sz="1700"/>
            </a:lvl8pPr>
            <a:lvl9pPr marL="3108356"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8" y="3017525"/>
            <a:ext cx="2506801" cy="5590329"/>
          </a:xfrm>
        </p:spPr>
        <p:txBody>
          <a:bodyPr/>
          <a:lstStyle>
            <a:lvl1pPr marL="0" indent="0">
              <a:buNone/>
              <a:defRPr sz="1360"/>
            </a:lvl1pPr>
            <a:lvl2pPr marL="388545" indent="0">
              <a:buNone/>
              <a:defRPr sz="1190"/>
            </a:lvl2pPr>
            <a:lvl3pPr marL="777089" indent="0">
              <a:buNone/>
              <a:defRPr sz="1020"/>
            </a:lvl3pPr>
            <a:lvl4pPr marL="1165633" indent="0">
              <a:buNone/>
              <a:defRPr sz="850"/>
            </a:lvl4pPr>
            <a:lvl5pPr marL="1554178" indent="0">
              <a:buNone/>
              <a:defRPr sz="850"/>
            </a:lvl5pPr>
            <a:lvl6pPr marL="1942723" indent="0">
              <a:buNone/>
              <a:defRPr sz="850"/>
            </a:lvl6pPr>
            <a:lvl7pPr marL="2331266" indent="0">
              <a:buNone/>
              <a:defRPr sz="850"/>
            </a:lvl7pPr>
            <a:lvl8pPr marL="2719811" indent="0">
              <a:buNone/>
              <a:defRPr sz="850"/>
            </a:lvl8pPr>
            <a:lvl9pPr marL="3108356"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153D53FB-D685-4AF3-9A82-92DF4CAD5D96}" type="datetimeFigureOut">
              <a:rPr lang="en-US" smtClean="0"/>
              <a:t>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EAAC6-3D26-4974-A1F8-2689346012FD}" type="slidenum">
              <a:rPr lang="en-US" smtClean="0"/>
              <a:t>‹#›</a:t>
            </a:fld>
            <a:endParaRPr lang="en-US"/>
          </a:p>
        </p:txBody>
      </p:sp>
    </p:spTree>
    <p:extLst>
      <p:ext uri="{BB962C8B-B14F-4D97-AF65-F5344CB8AC3E}">
        <p14:creationId xmlns:p14="http://schemas.microsoft.com/office/powerpoint/2010/main" val="402755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5" y="535524"/>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5"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52"/>
            <a:ext cx="1748790" cy="535518"/>
          </a:xfrm>
          <a:prstGeom prst="rect">
            <a:avLst/>
          </a:prstGeom>
        </p:spPr>
        <p:txBody>
          <a:bodyPr vert="horz" lIns="91440" tIns="45720" rIns="91440" bIns="45720" rtlCol="0" anchor="ctr"/>
          <a:lstStyle>
            <a:lvl1pPr algn="l">
              <a:defRPr sz="1020">
                <a:solidFill>
                  <a:schemeClr val="tx1">
                    <a:tint val="75000"/>
                  </a:schemeClr>
                </a:solidFill>
              </a:defRPr>
            </a:lvl1pPr>
          </a:lstStyle>
          <a:p>
            <a:fld id="{153D53FB-D685-4AF3-9A82-92DF4CAD5D96}" type="datetimeFigureOut">
              <a:rPr lang="en-US" smtClean="0"/>
              <a:t>5/10/21</a:t>
            </a:fld>
            <a:endParaRPr lang="en-US"/>
          </a:p>
        </p:txBody>
      </p:sp>
      <p:sp>
        <p:nvSpPr>
          <p:cNvPr id="5" name="Footer Placeholder 4"/>
          <p:cNvSpPr>
            <a:spLocks noGrp="1"/>
          </p:cNvSpPr>
          <p:nvPr>
            <p:ph type="ftr" sz="quarter" idx="3"/>
          </p:nvPr>
        </p:nvSpPr>
        <p:spPr>
          <a:xfrm>
            <a:off x="2574610" y="9322652"/>
            <a:ext cx="2623185" cy="535518"/>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52"/>
            <a:ext cx="1748790" cy="535518"/>
          </a:xfrm>
          <a:prstGeom prst="rect">
            <a:avLst/>
          </a:prstGeom>
        </p:spPr>
        <p:txBody>
          <a:bodyPr vert="horz" lIns="91440" tIns="45720" rIns="91440" bIns="45720" rtlCol="0" anchor="ctr"/>
          <a:lstStyle>
            <a:lvl1pPr algn="r">
              <a:defRPr sz="1020">
                <a:solidFill>
                  <a:schemeClr val="tx1">
                    <a:tint val="75000"/>
                  </a:schemeClr>
                </a:solidFill>
              </a:defRPr>
            </a:lvl1pPr>
          </a:lstStyle>
          <a:p>
            <a:fld id="{52DEAAC6-3D26-4974-A1F8-2689346012FD}" type="slidenum">
              <a:rPr lang="en-US" smtClean="0"/>
              <a:t>‹#›</a:t>
            </a:fld>
            <a:endParaRPr lang="en-US"/>
          </a:p>
        </p:txBody>
      </p:sp>
    </p:spTree>
    <p:extLst>
      <p:ext uri="{BB962C8B-B14F-4D97-AF65-F5344CB8AC3E}">
        <p14:creationId xmlns:p14="http://schemas.microsoft.com/office/powerpoint/2010/main" val="128371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089"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272" indent="-194272" algn="l" defTabSz="777089"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816" indent="-194272" algn="l" defTabSz="777089"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361" indent="-194272" algn="l" defTabSz="777089"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59906"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451"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6995"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5538"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083"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2628" indent="-194272" algn="l" defTabSz="777089"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089" rtl="0" eaLnBrk="1" latinLnBrk="0" hangingPunct="1">
        <a:defRPr sz="1530" kern="1200">
          <a:solidFill>
            <a:schemeClr val="tx1"/>
          </a:solidFill>
          <a:latin typeface="+mn-lt"/>
          <a:ea typeface="+mn-ea"/>
          <a:cs typeface="+mn-cs"/>
        </a:defRPr>
      </a:lvl1pPr>
      <a:lvl2pPr marL="388545" algn="l" defTabSz="777089" rtl="0" eaLnBrk="1" latinLnBrk="0" hangingPunct="1">
        <a:defRPr sz="1530" kern="1200">
          <a:solidFill>
            <a:schemeClr val="tx1"/>
          </a:solidFill>
          <a:latin typeface="+mn-lt"/>
          <a:ea typeface="+mn-ea"/>
          <a:cs typeface="+mn-cs"/>
        </a:defRPr>
      </a:lvl2pPr>
      <a:lvl3pPr marL="777089" algn="l" defTabSz="777089" rtl="0" eaLnBrk="1" latinLnBrk="0" hangingPunct="1">
        <a:defRPr sz="1530" kern="1200">
          <a:solidFill>
            <a:schemeClr val="tx1"/>
          </a:solidFill>
          <a:latin typeface="+mn-lt"/>
          <a:ea typeface="+mn-ea"/>
          <a:cs typeface="+mn-cs"/>
        </a:defRPr>
      </a:lvl3pPr>
      <a:lvl4pPr marL="1165633" algn="l" defTabSz="777089" rtl="0" eaLnBrk="1" latinLnBrk="0" hangingPunct="1">
        <a:defRPr sz="1530" kern="1200">
          <a:solidFill>
            <a:schemeClr val="tx1"/>
          </a:solidFill>
          <a:latin typeface="+mn-lt"/>
          <a:ea typeface="+mn-ea"/>
          <a:cs typeface="+mn-cs"/>
        </a:defRPr>
      </a:lvl4pPr>
      <a:lvl5pPr marL="1554178" algn="l" defTabSz="777089" rtl="0" eaLnBrk="1" latinLnBrk="0" hangingPunct="1">
        <a:defRPr sz="1530" kern="1200">
          <a:solidFill>
            <a:schemeClr val="tx1"/>
          </a:solidFill>
          <a:latin typeface="+mn-lt"/>
          <a:ea typeface="+mn-ea"/>
          <a:cs typeface="+mn-cs"/>
        </a:defRPr>
      </a:lvl5pPr>
      <a:lvl6pPr marL="1942723" algn="l" defTabSz="777089" rtl="0" eaLnBrk="1" latinLnBrk="0" hangingPunct="1">
        <a:defRPr sz="1530" kern="1200">
          <a:solidFill>
            <a:schemeClr val="tx1"/>
          </a:solidFill>
          <a:latin typeface="+mn-lt"/>
          <a:ea typeface="+mn-ea"/>
          <a:cs typeface="+mn-cs"/>
        </a:defRPr>
      </a:lvl6pPr>
      <a:lvl7pPr marL="2331266" algn="l" defTabSz="777089" rtl="0" eaLnBrk="1" latinLnBrk="0" hangingPunct="1">
        <a:defRPr sz="1530" kern="1200">
          <a:solidFill>
            <a:schemeClr val="tx1"/>
          </a:solidFill>
          <a:latin typeface="+mn-lt"/>
          <a:ea typeface="+mn-ea"/>
          <a:cs typeface="+mn-cs"/>
        </a:defRPr>
      </a:lvl7pPr>
      <a:lvl8pPr marL="2719811" algn="l" defTabSz="777089" rtl="0" eaLnBrk="1" latinLnBrk="0" hangingPunct="1">
        <a:defRPr sz="1530" kern="1200">
          <a:solidFill>
            <a:schemeClr val="tx1"/>
          </a:solidFill>
          <a:latin typeface="+mn-lt"/>
          <a:ea typeface="+mn-ea"/>
          <a:cs typeface="+mn-cs"/>
        </a:defRPr>
      </a:lvl8pPr>
      <a:lvl9pPr marL="3108356" algn="l" defTabSz="777089"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hyperlink" Target="https://myspot.sdhc.k12.fl.us/register/&#160;" TargetMode="Externa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7.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1.jp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facebook.com/bridgeprepacademyofriverview" TargetMode="External"/><Relationship Id="rId3" Type="http://schemas.openxmlformats.org/officeDocument/2006/relationships/oleObject" Target="../embeddings/oleObject11.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hyperlink" Target="http://bariverview.bridgeprepacademy.com/" TargetMode="Externa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emf"/><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590068712"/>
              </p:ext>
            </p:extLst>
          </p:nvPr>
        </p:nvGraphicFramePr>
        <p:xfrm>
          <a:off x="0" y="14384"/>
          <a:ext cx="7752452" cy="10032903"/>
        </p:xfrm>
        <a:graphic>
          <a:graphicData uri="http://schemas.openxmlformats.org/presentationml/2006/ole">
            <mc:AlternateContent xmlns:mc="http://schemas.openxmlformats.org/markup-compatibility/2006">
              <mc:Choice xmlns:v="urn:schemas-microsoft-com:vml" Requires="v">
                <p:oleObj spid="_x0000_s14340"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4384"/>
                        <a:ext cx="7752452" cy="10032903"/>
                      </a:xfrm>
                      <a:prstGeom prst="rect">
                        <a:avLst/>
                      </a:prstGeom>
                    </p:spPr>
                  </p:pic>
                </p:oleObj>
              </mc:Fallback>
            </mc:AlternateContent>
          </a:graphicData>
        </a:graphic>
      </p:graphicFrame>
      <p:sp>
        <p:nvSpPr>
          <p:cNvPr id="4" name="TextBox 3"/>
          <p:cNvSpPr txBox="1"/>
          <p:nvPr/>
        </p:nvSpPr>
        <p:spPr>
          <a:xfrm>
            <a:off x="3434618" y="599202"/>
            <a:ext cx="3090453" cy="1785104"/>
          </a:xfrm>
          <a:prstGeom prst="rect">
            <a:avLst/>
          </a:prstGeom>
          <a:noFill/>
        </p:spPr>
        <p:txBody>
          <a:bodyPr wrap="square" lIns="91440" tIns="45720" rIns="91440" bIns="45720" rtlCol="0" anchor="t">
            <a:spAutoFit/>
          </a:bodyPr>
          <a:lstStyle/>
          <a:p>
            <a:pPr algn="ctr"/>
            <a:r>
              <a:rPr lang="en-US" dirty="0">
                <a:latin typeface="Arial Black" panose="020B0A04020102020204" pitchFamily="34" charset="0"/>
              </a:rPr>
              <a:t>BridgePrep Academy of Riverview</a:t>
            </a:r>
          </a:p>
          <a:p>
            <a:pPr algn="ctr"/>
            <a:r>
              <a:rPr lang="en-US" dirty="0">
                <a:latin typeface="Arial Black"/>
              </a:rPr>
              <a:t>May Newsletter</a:t>
            </a:r>
            <a:endParaRPr lang="en-US" dirty="0">
              <a:latin typeface="Arial Black" panose="020B0A04020102020204" pitchFamily="34" charset="0"/>
            </a:endParaRPr>
          </a:p>
          <a:p>
            <a:pPr algn="ctr"/>
            <a:r>
              <a:rPr lang="en-US" sz="1200" dirty="0">
                <a:latin typeface="Arial Black"/>
              </a:rPr>
              <a:t>6309 South US Highway 301</a:t>
            </a:r>
          </a:p>
          <a:p>
            <a:pPr algn="ctr"/>
            <a:r>
              <a:rPr lang="en-US" sz="1200" dirty="0">
                <a:latin typeface="Arial Black" panose="020B0A04020102020204" pitchFamily="34" charset="0"/>
              </a:rPr>
              <a:t>Riverview, FL 33568</a:t>
            </a:r>
          </a:p>
          <a:p>
            <a:pPr algn="ctr"/>
            <a:r>
              <a:rPr lang="en-US" sz="1200" dirty="0">
                <a:latin typeface="Arial Black" panose="020B0A04020102020204" pitchFamily="34" charset="0"/>
              </a:rPr>
              <a:t>(813) 405-1770</a:t>
            </a:r>
            <a:endParaRPr lang="en-US" sz="1100" dirty="0">
              <a:latin typeface="Arial Black" panose="020B0A04020102020204" pitchFamily="34" charset="0"/>
            </a:endParaRPr>
          </a:p>
          <a:p>
            <a:pPr algn="ctr"/>
            <a:endParaRPr lang="en-US" sz="2000" b="1" dirty="0"/>
          </a:p>
        </p:txBody>
      </p:sp>
      <p:sp>
        <p:nvSpPr>
          <p:cNvPr id="8" name="TextBox 7"/>
          <p:cNvSpPr txBox="1"/>
          <p:nvPr/>
        </p:nvSpPr>
        <p:spPr>
          <a:xfrm>
            <a:off x="831521" y="1908186"/>
            <a:ext cx="2114988" cy="7632859"/>
          </a:xfrm>
          <a:prstGeom prst="rect">
            <a:avLst/>
          </a:prstGeom>
          <a:noFill/>
          <a:ln>
            <a:solidFill>
              <a:schemeClr val="tx1"/>
            </a:solidFill>
            <a:prstDash val="lgDash"/>
          </a:ln>
        </p:spPr>
        <p:txBody>
          <a:bodyPr wrap="square" lIns="91440" tIns="45720" rIns="91440" bIns="45720" rtlCol="0" anchor="t">
            <a:spAutoFit/>
          </a:bodyPr>
          <a:lstStyle/>
          <a:p>
            <a:pPr algn="ctr"/>
            <a:r>
              <a:rPr lang="en-US" sz="900" dirty="0">
                <a:latin typeface="Arial Black" panose="020B0A04020102020204" pitchFamily="34" charset="0"/>
              </a:rPr>
              <a:t>Dates to Remember</a:t>
            </a:r>
          </a:p>
          <a:p>
            <a:r>
              <a:rPr lang="en-US" sz="800" b="1" dirty="0">
                <a:latin typeface="Calibri"/>
                <a:cs typeface="Arial"/>
              </a:rPr>
              <a:t>5/3: FSA Reading for 4th-6th</a:t>
            </a:r>
          </a:p>
          <a:p>
            <a:r>
              <a:rPr lang="en-US" sz="800" b="1" dirty="0">
                <a:latin typeface="Calibri"/>
                <a:cs typeface="Arial"/>
              </a:rPr>
              <a:t>       Early Release; School t-shirt with                 uniform pants</a:t>
            </a:r>
          </a:p>
          <a:p>
            <a:r>
              <a:rPr lang="en-US" sz="800" b="1" dirty="0">
                <a:latin typeface="Calibri"/>
                <a:cs typeface="Arial"/>
              </a:rPr>
              <a:t>5/4: </a:t>
            </a:r>
            <a:r>
              <a:rPr lang="en-US" sz="800" b="1" dirty="0">
                <a:latin typeface="Calibri"/>
                <a:ea typeface="+mn-lt"/>
                <a:cs typeface="+mn-lt"/>
              </a:rPr>
              <a:t>FSA Reading for 4th-6th</a:t>
            </a:r>
            <a:endParaRPr lang="en-US" sz="800" b="1" dirty="0">
              <a:latin typeface="Calibri"/>
              <a:cs typeface="Calibri"/>
            </a:endParaRPr>
          </a:p>
          <a:p>
            <a:r>
              <a:rPr lang="en-US" sz="800" b="1" dirty="0">
                <a:latin typeface="Calibri"/>
                <a:cs typeface="Calibri"/>
              </a:rPr>
              <a:t>5/5: </a:t>
            </a:r>
            <a:r>
              <a:rPr lang="en-US" sz="800" b="1" dirty="0">
                <a:ea typeface="+mn-lt"/>
                <a:cs typeface="+mn-lt"/>
              </a:rPr>
              <a:t>FSA Math for 3rd-6th</a:t>
            </a:r>
          </a:p>
          <a:p>
            <a:r>
              <a:rPr lang="en-US" sz="800" b="1" dirty="0">
                <a:latin typeface="Calibri"/>
                <a:cs typeface="Calibri"/>
              </a:rPr>
              <a:t>**Must be in uniform**</a:t>
            </a:r>
          </a:p>
          <a:p>
            <a:r>
              <a:rPr lang="en-US" sz="800" b="1" dirty="0">
                <a:latin typeface="Calibri"/>
                <a:cs typeface="Calibri"/>
              </a:rPr>
              <a:t>5/6: Domi Ice</a:t>
            </a:r>
          </a:p>
          <a:p>
            <a:r>
              <a:rPr lang="en-US" sz="800" b="1" dirty="0">
                <a:latin typeface="Calibri"/>
                <a:cs typeface="Calibri"/>
              </a:rPr>
              <a:t>FSA Math for 3rd-6th</a:t>
            </a:r>
          </a:p>
          <a:p>
            <a:r>
              <a:rPr lang="en-US" sz="800" b="1" dirty="0">
                <a:latin typeface="Calibri"/>
                <a:cs typeface="Calibri"/>
              </a:rPr>
              <a:t>(ALL students must be in uniform; no dress down day)</a:t>
            </a:r>
          </a:p>
          <a:p>
            <a:r>
              <a:rPr lang="en-US" sz="800" b="1" dirty="0">
                <a:latin typeface="Calibri"/>
                <a:cs typeface="Calibri"/>
              </a:rPr>
              <a:t>5/7: Domi Ice Teacher of the Year</a:t>
            </a:r>
          </a:p>
          <a:p>
            <a:r>
              <a:rPr lang="en-US" sz="800" b="1" dirty="0">
                <a:latin typeface="Calibri"/>
                <a:cs typeface="Calibri"/>
              </a:rPr>
              <a:t>5/10: NO early release; normal time</a:t>
            </a:r>
          </a:p>
          <a:p>
            <a:r>
              <a:rPr lang="en-US" sz="800" b="1" dirty="0">
                <a:latin typeface="Calibri"/>
                <a:cs typeface="Calibri"/>
              </a:rPr>
              <a:t>School t-shirt day with uniform bottoms and Read-A-Thon treats for K-1st</a:t>
            </a:r>
          </a:p>
          <a:p>
            <a:r>
              <a:rPr lang="en-US" sz="800" b="1" dirty="0">
                <a:latin typeface="Calibri"/>
                <a:cs typeface="Calibri"/>
              </a:rPr>
              <a:t>5/11: FSA Reading 7th-8th</a:t>
            </a:r>
          </a:p>
          <a:p>
            <a:r>
              <a:rPr lang="en-US" sz="800" b="1" dirty="0">
                <a:latin typeface="Calibri"/>
                <a:cs typeface="Calibri"/>
              </a:rPr>
              <a:t>Read-A-Thon treats for 2-3; </a:t>
            </a:r>
          </a:p>
          <a:p>
            <a:r>
              <a:rPr lang="en-US" sz="800" b="1" dirty="0">
                <a:latin typeface="Calibri"/>
                <a:cs typeface="Calibri"/>
              </a:rPr>
              <a:t>5/12: FSA Reading 7th-8th</a:t>
            </a:r>
          </a:p>
          <a:p>
            <a:r>
              <a:rPr lang="en-US" sz="800" b="1" dirty="0">
                <a:latin typeface="Calibri"/>
                <a:cs typeface="Calibri"/>
              </a:rPr>
              <a:t>Read-A-Thon treats for 4-8</a:t>
            </a:r>
          </a:p>
          <a:p>
            <a:r>
              <a:rPr lang="en-US" sz="800" b="1" dirty="0">
                <a:latin typeface="Calibri"/>
                <a:cs typeface="Calibri"/>
              </a:rPr>
              <a:t>5/13: Domi Ice</a:t>
            </a:r>
          </a:p>
          <a:p>
            <a:r>
              <a:rPr lang="en-US" sz="800" b="1" dirty="0">
                <a:latin typeface="Calibri"/>
                <a:cs typeface="Calibri"/>
              </a:rPr>
              <a:t>FSA Science 5th and 8th</a:t>
            </a:r>
          </a:p>
          <a:p>
            <a:r>
              <a:rPr lang="en-US" sz="800" b="1" dirty="0">
                <a:latin typeface="Calibri"/>
                <a:cs typeface="Calibri"/>
              </a:rPr>
              <a:t>(ALL students must be in uniform; no dress down day)</a:t>
            </a:r>
            <a:endParaRPr lang="en-US" sz="800" b="1" dirty="0">
              <a:cs typeface="Calibri"/>
            </a:endParaRPr>
          </a:p>
          <a:p>
            <a:r>
              <a:rPr lang="en-US" sz="800" b="1" dirty="0">
                <a:latin typeface="Calibri"/>
                <a:cs typeface="Calibri"/>
              </a:rPr>
              <a:t>5/14: FSA Science 5th</a:t>
            </a:r>
          </a:p>
          <a:p>
            <a:r>
              <a:rPr lang="en-US" sz="800" b="1" dirty="0">
                <a:latin typeface="Calibri"/>
                <a:cs typeface="Calibri"/>
              </a:rPr>
              <a:t>           FSA Civics 7th</a:t>
            </a:r>
          </a:p>
          <a:p>
            <a:r>
              <a:rPr lang="en-US" sz="800" b="1" dirty="0">
                <a:latin typeface="Calibri"/>
                <a:cs typeface="Calibri"/>
              </a:rPr>
              <a:t>Read-A-Thon Pizza Party</a:t>
            </a:r>
          </a:p>
          <a:p>
            <a:r>
              <a:rPr lang="en-US" sz="800" b="1" dirty="0">
                <a:latin typeface="Calibri"/>
                <a:cs typeface="Calibri"/>
              </a:rPr>
              <a:t>5/17: FSA Math 7-8</a:t>
            </a:r>
          </a:p>
          <a:p>
            <a:r>
              <a:rPr lang="en-US" sz="800" b="1" dirty="0">
                <a:latin typeface="Calibri"/>
                <a:cs typeface="Calibri"/>
              </a:rPr>
              <a:t>           School t-shirt w/uniform</a:t>
            </a:r>
          </a:p>
          <a:p>
            <a:r>
              <a:rPr lang="en-US" sz="800" b="1" dirty="0">
                <a:latin typeface="Calibri"/>
                <a:cs typeface="Calibri"/>
              </a:rPr>
              <a:t>NO early release; normal time</a:t>
            </a:r>
          </a:p>
          <a:p>
            <a:r>
              <a:rPr lang="en-US" sz="800" b="1" dirty="0">
                <a:latin typeface="Calibri"/>
                <a:cs typeface="Calibri"/>
              </a:rPr>
              <a:t>5/18: FSA Math 7-8</a:t>
            </a:r>
          </a:p>
          <a:p>
            <a:r>
              <a:rPr lang="en-US" sz="800" b="1" dirty="0">
                <a:latin typeface="Calibri"/>
                <a:cs typeface="Calibri"/>
              </a:rPr>
              <a:t>5/19: In-House Field Trip for 3-5</a:t>
            </a:r>
          </a:p>
          <a:p>
            <a:r>
              <a:rPr lang="en-US" sz="800" b="1" dirty="0">
                <a:latin typeface="Calibri"/>
                <a:cs typeface="Calibri"/>
              </a:rPr>
              <a:t>5/20: Domi Ice</a:t>
            </a:r>
          </a:p>
          <a:p>
            <a:r>
              <a:rPr lang="en-US" sz="800" b="1" dirty="0">
                <a:latin typeface="Calibri"/>
                <a:cs typeface="Calibri"/>
              </a:rPr>
              <a:t>           In-House Field Trip Middle School</a:t>
            </a:r>
          </a:p>
          <a:p>
            <a:r>
              <a:rPr lang="en-US" sz="800" b="1" dirty="0">
                <a:latin typeface="Calibri"/>
                <a:cs typeface="Calibri"/>
              </a:rPr>
              <a:t>           Kinder Graduation</a:t>
            </a:r>
          </a:p>
          <a:p>
            <a:r>
              <a:rPr lang="en-US" sz="800" b="1" dirty="0">
                <a:latin typeface="Calibri"/>
                <a:cs typeface="Calibri"/>
              </a:rPr>
              <a:t>           $2 No Uniform Day</a:t>
            </a:r>
          </a:p>
          <a:p>
            <a:r>
              <a:rPr lang="en-US" sz="800" b="1" dirty="0">
                <a:latin typeface="Calibri"/>
                <a:cs typeface="Calibri"/>
              </a:rPr>
              <a:t>5/24: Normal Release Day</a:t>
            </a:r>
          </a:p>
          <a:p>
            <a:r>
              <a:rPr lang="en-US" sz="800" b="1" dirty="0">
                <a:latin typeface="Calibri"/>
                <a:cs typeface="Calibri"/>
              </a:rPr>
              <a:t>           Read-A-Thon Popcorn/Movie</a:t>
            </a:r>
          </a:p>
          <a:p>
            <a:r>
              <a:rPr lang="en-US" sz="800" b="1" dirty="0">
                <a:latin typeface="Calibri"/>
                <a:cs typeface="Calibri"/>
              </a:rPr>
              <a:t>           School T-shirt Day w/uniform</a:t>
            </a:r>
          </a:p>
          <a:p>
            <a:r>
              <a:rPr lang="en-US" sz="800" b="1">
                <a:latin typeface="Calibri"/>
                <a:cs typeface="Calibri"/>
              </a:rPr>
              <a:t>5/25: Read-A-Thon Sundaes w/ Mr. Pitts</a:t>
            </a:r>
          </a:p>
          <a:p>
            <a:r>
              <a:rPr lang="en-US" sz="800" b="1">
                <a:latin typeface="Calibri"/>
                <a:cs typeface="Calibri"/>
              </a:rPr>
              <a:t>5/26: Read-A-Thon Chick-Fil-A and Field Day</a:t>
            </a:r>
            <a:endParaRPr lang="en-US" sz="800" b="1" dirty="0">
              <a:latin typeface="Calibri"/>
              <a:cs typeface="Calibri"/>
            </a:endParaRPr>
          </a:p>
          <a:p>
            <a:r>
              <a:rPr lang="en-US" sz="800" b="1" dirty="0">
                <a:latin typeface="Calibri"/>
                <a:cs typeface="Calibri"/>
              </a:rPr>
              <a:t>5/27: Domi Ice, $2 No Uniform (K-7th); 8th </a:t>
            </a:r>
            <a:r>
              <a:rPr lang="en-US" sz="800" b="1">
                <a:latin typeface="Calibri"/>
                <a:cs typeface="Calibri"/>
              </a:rPr>
              <a:t>grade Prom, and 5th grade celebration</a:t>
            </a:r>
            <a:endParaRPr lang="en-US" sz="800" b="1" dirty="0">
              <a:latin typeface="Calibri"/>
              <a:cs typeface="Calibri"/>
            </a:endParaRPr>
          </a:p>
          <a:p>
            <a:r>
              <a:rPr lang="en-US" sz="800" b="1" dirty="0">
                <a:latin typeface="Calibri"/>
                <a:cs typeface="Calibri"/>
              </a:rPr>
              <a:t>5/28: 8th grade Drive-By Graduation, EARLY </a:t>
            </a:r>
            <a:r>
              <a:rPr lang="en-US" sz="800" b="1">
                <a:latin typeface="Calibri"/>
                <a:cs typeface="Calibri"/>
              </a:rPr>
              <a:t>RELEASE and LAST DAY OF SCHOOL </a:t>
            </a:r>
            <a:endParaRPr lang="en-US" sz="800" b="1" dirty="0">
              <a:latin typeface="Calibri"/>
              <a:cs typeface="Calibri"/>
            </a:endParaRPr>
          </a:p>
          <a:p>
            <a:endParaRPr lang="en-US" sz="800" b="1" dirty="0">
              <a:latin typeface="Calibri"/>
              <a:cs typeface="Calibri"/>
            </a:endParaRPr>
          </a:p>
          <a:p>
            <a:r>
              <a:rPr lang="en-US" sz="800" b="1" dirty="0">
                <a:latin typeface="Arial"/>
                <a:cs typeface="Arial"/>
              </a:rPr>
              <a:t>Purchase your agendas, Spirit Wear, and more from our online store!</a:t>
            </a:r>
            <a:endParaRPr lang="en-US" sz="800" dirty="0">
              <a:latin typeface="Arial"/>
              <a:cs typeface="Arial"/>
            </a:endParaRPr>
          </a:p>
          <a:p>
            <a:r>
              <a:rPr lang="en-US" sz="800" b="1" dirty="0">
                <a:latin typeface="Arial"/>
                <a:cs typeface="Arial"/>
              </a:rPr>
              <a:t>www.bridgeprepriverview.com/</a:t>
            </a:r>
          </a:p>
          <a:p>
            <a:pPr algn="ctr"/>
            <a:endParaRPr lang="en-US" sz="1000" dirty="0">
              <a:latin typeface="Arial"/>
              <a:cs typeface="Arial"/>
            </a:endParaRPr>
          </a:p>
          <a:p>
            <a:r>
              <a:rPr lang="en-US" sz="900" dirty="0">
                <a:latin typeface="Times New Roman"/>
                <a:cs typeface="Times New Roman"/>
              </a:rPr>
              <a:t>Remember, daily attendance helps improve student grades and your students’ chance of success!  Communicate with their teachers through Dojo, agenda, or a phone call to let them know if your child will be late or absent.  Call the school as well because this helps us keep accurate attendance records.</a:t>
            </a:r>
            <a:endParaRPr lang="en-US" sz="900" dirty="0">
              <a:ea typeface="+mn-lt"/>
              <a:cs typeface="+mn-lt"/>
            </a:endParaRPr>
          </a:p>
          <a:p>
            <a:endParaRPr lang="en-US" sz="1400" dirty="0">
              <a:ea typeface="+mn-lt"/>
              <a:cs typeface="+mn-lt"/>
            </a:endParaRPr>
          </a:p>
        </p:txBody>
      </p:sp>
      <p:sp>
        <p:nvSpPr>
          <p:cNvPr id="10" name="TextBox 9"/>
          <p:cNvSpPr txBox="1"/>
          <p:nvPr/>
        </p:nvSpPr>
        <p:spPr>
          <a:xfrm>
            <a:off x="3034832" y="1967441"/>
            <a:ext cx="3887302" cy="7402026"/>
          </a:xfrm>
          <a:prstGeom prst="rect">
            <a:avLst/>
          </a:prstGeom>
          <a:noFill/>
          <a:ln>
            <a:noFill/>
            <a:prstDash val="lgDash"/>
          </a:ln>
        </p:spPr>
        <p:txBody>
          <a:bodyPr wrap="square" lIns="91440" tIns="45720" rIns="91440" bIns="45720" rtlCol="0" anchor="t">
            <a:spAutoFit/>
          </a:bodyPr>
          <a:lstStyle/>
          <a:p>
            <a:pPr algn="ctr"/>
            <a:r>
              <a:rPr lang="en-US" sz="1100" dirty="0">
                <a:latin typeface="Arial Black"/>
              </a:rPr>
              <a:t>A Note from Administration</a:t>
            </a:r>
          </a:p>
          <a:p>
            <a:pPr algn="ctr"/>
            <a:r>
              <a:rPr lang="en-US" sz="700" b="1" dirty="0">
                <a:latin typeface="Arial"/>
                <a:cs typeface="Arial"/>
              </a:rPr>
              <a:t>Welcome back, BPA Riverview families! As we begin our DREAM this year, and believe in it, all things become ACHIEVEABLE! Here are a few things you should know thus far:</a:t>
            </a:r>
          </a:p>
          <a:p>
            <a:r>
              <a:rPr lang="en-US" sz="900" dirty="0">
                <a:latin typeface="Arial Narrow"/>
                <a:cs typeface="Arial Narrow" panose="020B0604020202020204" pitchFamily="34" charset="0"/>
              </a:rPr>
              <a:t>Our theme this year is </a:t>
            </a:r>
            <a:r>
              <a:rPr lang="en-US" sz="900" b="1" i="1" dirty="0">
                <a:latin typeface="Arial Narrow"/>
                <a:cs typeface="Arial Narrow" panose="020B0604020202020204" pitchFamily="34" charset="0"/>
              </a:rPr>
              <a:t>Dream It, Believe It, Achieve It </a:t>
            </a:r>
            <a:r>
              <a:rPr lang="en-US" sz="900" dirty="0">
                <a:latin typeface="Arial Narrow"/>
                <a:cs typeface="Arial Narrow" panose="020B0604020202020204" pitchFamily="34" charset="0"/>
              </a:rPr>
              <a:t>and our teachers have a few dreams for the school year that they believe they can achieve! </a:t>
            </a:r>
            <a:r>
              <a:rPr lang="en-US" sz="900" dirty="0"/>
              <a:t>🐾</a:t>
            </a:r>
            <a:endParaRPr lang="en-US" sz="900" dirty="0">
              <a:cs typeface="Calibri"/>
            </a:endParaRPr>
          </a:p>
          <a:p>
            <a:endParaRPr lang="en-US" sz="700" dirty="0">
              <a:latin typeface="Arial Narrow"/>
              <a:cs typeface="Arial Narrow" panose="020B0604020202020204" pitchFamily="34" charset="0"/>
            </a:endParaRPr>
          </a:p>
          <a:p>
            <a:r>
              <a:rPr lang="en-US" sz="1100" dirty="0">
                <a:latin typeface="Times New Roman"/>
                <a:cs typeface="Times New Roman"/>
              </a:rPr>
              <a:t>May is FSA!</a:t>
            </a:r>
            <a:endParaRPr lang="en-US" dirty="0">
              <a:latin typeface="Calibri" panose="020F0502020204030204"/>
              <a:cs typeface="Calibri" panose="020F0502020204030204"/>
            </a:endParaRPr>
          </a:p>
          <a:p>
            <a:endParaRPr lang="en-US" sz="1100" dirty="0">
              <a:latin typeface="Times New Roman"/>
              <a:cs typeface="Times New Roman"/>
            </a:endParaRPr>
          </a:p>
          <a:p>
            <a:r>
              <a:rPr lang="en-US" sz="1100" dirty="0">
                <a:latin typeface="Times New Roman"/>
                <a:cs typeface="Times New Roman"/>
              </a:rPr>
              <a:t>The final round of FSA exams are in full swing, and we are all ready to reach this end. It has been an amazing year and truly, one for the yearbook. </a:t>
            </a:r>
          </a:p>
          <a:p>
            <a:endParaRPr lang="en-US" sz="1100" dirty="0">
              <a:latin typeface="Times New Roman"/>
              <a:cs typeface="Times New Roman"/>
            </a:endParaRPr>
          </a:p>
          <a:p>
            <a:r>
              <a:rPr lang="en-US" sz="1100" dirty="0">
                <a:latin typeface="Times New Roman"/>
                <a:cs typeface="Times New Roman"/>
              </a:rPr>
              <a:t>During FSA, remember that your child needs a good, healthy breakfast; stress-free studying or prepping, lots of support and positive messages. Please follow all school messages regarding FSA scheduling as these contain very important information- especially for our E-learners. </a:t>
            </a:r>
          </a:p>
          <a:p>
            <a:endParaRPr lang="en-US" sz="1100" dirty="0">
              <a:latin typeface="Times New Roman"/>
              <a:cs typeface="Times New Roman"/>
            </a:endParaRPr>
          </a:p>
          <a:p>
            <a:r>
              <a:rPr lang="en-US" sz="1100" dirty="0">
                <a:latin typeface="Times New Roman"/>
                <a:cs typeface="Times New Roman"/>
              </a:rPr>
              <a:t>If you have questions about promotion or retention, please contact your child's teacher(s) about your child's progress.  We are working hard behind the scenes to ensure every student receives the proper credit they have earned. </a:t>
            </a:r>
          </a:p>
          <a:p>
            <a:endParaRPr lang="en-US" sz="1100" dirty="0">
              <a:latin typeface="Times New Roman"/>
              <a:cs typeface="Times New Roman"/>
            </a:endParaRPr>
          </a:p>
          <a:p>
            <a:r>
              <a:rPr lang="en-US" sz="1100" dirty="0">
                <a:latin typeface="Times New Roman"/>
                <a:cs typeface="Times New Roman"/>
              </a:rPr>
              <a:t>Also, be sure to access Edsby. This is our gradebook and teachers update their grades weekly. This will show you current grades and missing work, if any. </a:t>
            </a:r>
          </a:p>
          <a:p>
            <a:endParaRPr lang="en-US" sz="1100" dirty="0">
              <a:latin typeface="Times New Roman"/>
              <a:cs typeface="Times New Roman"/>
            </a:endParaRPr>
          </a:p>
          <a:p>
            <a:r>
              <a:rPr lang="en-US" sz="1100" dirty="0">
                <a:latin typeface="Times New Roman"/>
                <a:cs typeface="Times New Roman"/>
              </a:rPr>
              <a:t>To access </a:t>
            </a:r>
            <a:r>
              <a:rPr lang="en-US" sz="1100" dirty="0" err="1">
                <a:latin typeface="Times New Roman"/>
                <a:cs typeface="Times New Roman"/>
              </a:rPr>
              <a:t>Edsby</a:t>
            </a:r>
            <a:r>
              <a:rPr lang="en-US" sz="1100" dirty="0">
                <a:latin typeface="Times New Roman"/>
                <a:cs typeface="Times New Roman"/>
              </a:rPr>
              <a:t>, use this link:</a:t>
            </a:r>
          </a:p>
          <a:p>
            <a:r>
              <a:rPr lang="en-US" sz="1100" u="sng" dirty="0">
                <a:ea typeface="+mn-lt"/>
                <a:cs typeface="+mn-lt"/>
                <a:hlinkClick r:id="rId5"/>
              </a:rPr>
              <a:t>https://myspot.sdhc.k12.fl.us/register/ </a:t>
            </a:r>
          </a:p>
          <a:p>
            <a:endParaRPr lang="en-US" sz="1100" u="sng" dirty="0">
              <a:cs typeface="Calibri"/>
            </a:endParaRPr>
          </a:p>
          <a:p>
            <a:endParaRPr lang="en-US" sz="1100" dirty="0">
              <a:cs typeface="Calibri"/>
            </a:endParaRPr>
          </a:p>
          <a:p>
            <a:endParaRPr lang="en-US" sz="1100" dirty="0">
              <a:cs typeface="Calibri"/>
            </a:endParaRPr>
          </a:p>
          <a:p>
            <a:r>
              <a:rPr lang="en-US" sz="1100" dirty="0">
                <a:cs typeface="Calibri"/>
              </a:rPr>
              <a:t>Thank you </a:t>
            </a:r>
            <a:r>
              <a:rPr lang="en-US" sz="1100" dirty="0" err="1">
                <a:cs typeface="Calibri"/>
              </a:rPr>
              <a:t>BridgePrep</a:t>
            </a:r>
            <a:r>
              <a:rPr lang="en-US" sz="1100" dirty="0">
                <a:cs typeface="Calibri"/>
              </a:rPr>
              <a:t> Riverview for an exciting school year! </a:t>
            </a: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a:p>
            <a:endParaRPr lang="en-US" sz="1100" dirty="0">
              <a:cs typeface="Calibri"/>
            </a:endParaRPr>
          </a:p>
        </p:txBody>
      </p:sp>
      <p:pic>
        <p:nvPicPr>
          <p:cNvPr id="2" name="Picture 5" descr="A drawing of a face&#10;&#10;Description automatically generated">
            <a:extLst>
              <a:ext uri="{FF2B5EF4-FFF2-40B4-BE49-F238E27FC236}">
                <a16:creationId xmlns:a16="http://schemas.microsoft.com/office/drawing/2014/main" id="{3C110DCA-E285-4439-8C13-5F637B13F55F}"/>
              </a:ext>
            </a:extLst>
          </p:cNvPr>
          <p:cNvPicPr>
            <a:picLocks noChangeAspect="1"/>
          </p:cNvPicPr>
          <p:nvPr/>
        </p:nvPicPr>
        <p:blipFill>
          <a:blip r:embed="rId6"/>
          <a:stretch>
            <a:fillRect/>
          </a:stretch>
        </p:blipFill>
        <p:spPr>
          <a:xfrm>
            <a:off x="898196" y="631004"/>
            <a:ext cx="1068761" cy="1334332"/>
          </a:xfrm>
          <a:prstGeom prst="rect">
            <a:avLst/>
          </a:prstGeom>
        </p:spPr>
      </p:pic>
    </p:spTree>
    <p:extLst>
      <p:ext uri="{BB962C8B-B14F-4D97-AF65-F5344CB8AC3E}">
        <p14:creationId xmlns:p14="http://schemas.microsoft.com/office/powerpoint/2010/main" val="113264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3557"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34975" y="3247808"/>
            <a:ext cx="2917048" cy="6247864"/>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b="1" dirty="0">
              <a:latin typeface="Arial Black" panose="020B0A04020102020204" pitchFamily="34" charset="0"/>
            </a:endParaRPr>
          </a:p>
          <a:p>
            <a:pPr algn="ctr"/>
            <a:endParaRPr lang="en-US" sz="2800" b="1" dirty="0">
              <a:latin typeface="Arial Black" panose="020B0A04020102020204" pitchFamily="34" charset="0"/>
              <a:cs typeface="Arial" panose="020B0604020202020204" pitchFamily="34" charset="0"/>
            </a:endParaRPr>
          </a:p>
          <a:p>
            <a:r>
              <a:rPr lang="en-US" dirty="0">
                <a:ea typeface="+mn-lt"/>
                <a:cs typeface="+mn-lt"/>
              </a:rPr>
              <a:t>Gunn</a:t>
            </a:r>
            <a:r>
              <a:rPr lang="en-US" i="1" dirty="0">
                <a:ea typeface="+mn-lt"/>
                <a:cs typeface="+mn-lt"/>
              </a:rPr>
              <a:t>: </a:t>
            </a:r>
            <a:r>
              <a:rPr lang="en-US" dirty="0" err="1">
                <a:ea typeface="+mn-lt"/>
                <a:cs typeface="+mn-lt"/>
              </a:rPr>
              <a:t>Daigleniz</a:t>
            </a:r>
            <a:r>
              <a:rPr lang="en-US" dirty="0">
                <a:ea typeface="+mn-lt"/>
                <a:cs typeface="+mn-lt"/>
              </a:rPr>
              <a:t> Rivera</a:t>
            </a:r>
          </a:p>
          <a:p>
            <a:endParaRPr lang="en-US" dirty="0">
              <a:ea typeface="+mn-lt"/>
              <a:cs typeface="+mn-lt"/>
            </a:endParaRPr>
          </a:p>
          <a:p>
            <a:r>
              <a:rPr lang="en-US" dirty="0">
                <a:ea typeface="+mn-lt"/>
                <a:cs typeface="+mn-lt"/>
              </a:rPr>
              <a:t>Krupa: Hunter Ruddell</a:t>
            </a:r>
            <a:endParaRPr lang="en-US" dirty="0">
              <a:cs typeface="Calibri"/>
            </a:endParaRPr>
          </a:p>
          <a:p>
            <a:endParaRPr lang="en-US" dirty="0">
              <a:ea typeface="+mn-lt"/>
              <a:cs typeface="+mn-lt"/>
            </a:endParaRPr>
          </a:p>
          <a:p>
            <a:r>
              <a:rPr lang="en-US" dirty="0" err="1">
                <a:ea typeface="+mn-lt"/>
                <a:cs typeface="+mn-lt"/>
              </a:rPr>
              <a:t>Sica</a:t>
            </a:r>
            <a:r>
              <a:rPr lang="en-US" dirty="0">
                <a:ea typeface="+mn-lt"/>
                <a:cs typeface="+mn-lt"/>
              </a:rPr>
              <a:t>: </a:t>
            </a:r>
            <a:r>
              <a:rPr lang="en-US" dirty="0" err="1">
                <a:ea typeface="+mn-lt"/>
                <a:cs typeface="+mn-lt"/>
              </a:rPr>
              <a:t>Jadin</a:t>
            </a:r>
            <a:r>
              <a:rPr lang="en-US" dirty="0">
                <a:ea typeface="+mn-lt"/>
                <a:cs typeface="+mn-lt"/>
              </a:rPr>
              <a:t> Robinson</a:t>
            </a:r>
            <a:endParaRPr lang="en-US" dirty="0">
              <a:cs typeface="Calibri"/>
            </a:endParaRPr>
          </a:p>
          <a:p>
            <a:endParaRPr lang="en-US" dirty="0">
              <a:cs typeface="Calibri"/>
            </a:endParaRPr>
          </a:p>
          <a:p>
            <a:r>
              <a:rPr lang="en-US" dirty="0">
                <a:cs typeface="Calibri"/>
              </a:rPr>
              <a:t>Wiseley: Angeline Capellan Tavarez</a:t>
            </a:r>
          </a:p>
          <a:p>
            <a:endParaRPr lang="en-US" sz="1200" dirty="0">
              <a:cs typeface="Calibri" panose="020F0502020204030204"/>
            </a:endParaRPr>
          </a:p>
          <a:p>
            <a:endParaRPr lang="en-US" dirty="0">
              <a:cs typeface="Arial" panose="020B0604020202020204" pitchFamily="34" charset="0"/>
            </a:endParaRPr>
          </a:p>
          <a:p>
            <a:endParaRPr lang="en-US" dirty="0">
              <a:cs typeface="Arial" panose="020B0604020202020204" pitchFamily="34" charset="0"/>
            </a:endParaRPr>
          </a:p>
          <a:p>
            <a:endParaRPr lang="en-US" dirty="0">
              <a:latin typeface="Calibri" panose="020F0502020204030204"/>
              <a:cs typeface="Arial" panose="020B0604020202020204" pitchFamily="34" charset="0"/>
            </a:endParaRPr>
          </a:p>
          <a:p>
            <a:endParaRPr lang="en-US" dirty="0">
              <a:latin typeface="Calibri" panose="020F0502020204030204"/>
              <a:cs typeface="Arial" panose="020B06040202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p:txBody>
      </p:sp>
      <p:sp>
        <p:nvSpPr>
          <p:cNvPr id="10" name="TextBox 9"/>
          <p:cNvSpPr txBox="1"/>
          <p:nvPr/>
        </p:nvSpPr>
        <p:spPr>
          <a:xfrm>
            <a:off x="3920382" y="3265394"/>
            <a:ext cx="3003905"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What are we </a:t>
            </a:r>
          </a:p>
          <a:p>
            <a:r>
              <a:rPr lang="en-US" b="1" dirty="0">
                <a:latin typeface="Arial" panose="020B0604020202020204" pitchFamily="34" charset="0"/>
                <a:cs typeface="Arial" panose="020B0604020202020204" pitchFamily="34" charset="0"/>
              </a:rPr>
              <a:t>learning?</a:t>
            </a:r>
          </a:p>
          <a:p>
            <a:pPr algn="ct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Math: Area of a </a:t>
            </a:r>
          </a:p>
          <a:p>
            <a:r>
              <a:rPr lang="en-US" dirty="0">
                <a:latin typeface="Arial" panose="020B0604020202020204" pitchFamily="34" charset="0"/>
                <a:cs typeface="Arial" panose="020B0604020202020204" pitchFamily="34" charset="0"/>
              </a:rPr>
              <a:t>Circle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Science: </a:t>
            </a:r>
            <a:r>
              <a:rPr lang="en-US" dirty="0">
                <a:latin typeface="Arial" panose="020B0604020202020204" pitchFamily="34" charset="0"/>
                <a:ea typeface="+mn-lt"/>
                <a:cs typeface="Arial" panose="020B0604020202020204" pitchFamily="34" charset="0"/>
              </a:rPr>
              <a:t>Evolution and Natural Selection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ELA: Reading Comprehension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Civics: </a:t>
            </a:r>
            <a:r>
              <a:rPr lang="en-US" dirty="0">
                <a:latin typeface="Arial" panose="020B0604020202020204" pitchFamily="34" charset="0"/>
                <a:ea typeface="+mn-lt"/>
                <a:cs typeface="Arial" panose="020B0604020202020204" pitchFamily="34" charset="0"/>
              </a:rPr>
              <a:t>Political Parties and media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Intensive Reading: </a:t>
            </a:r>
            <a:r>
              <a:rPr lang="en-US" dirty="0">
                <a:latin typeface="Arial" panose="020B0604020202020204" pitchFamily="34" charset="0"/>
                <a:ea typeface="+mn-lt"/>
                <a:cs typeface="Arial" panose="020B0604020202020204" pitchFamily="34" charset="0"/>
              </a:rPr>
              <a:t>Text Fluency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8F28363-9326-9F45-8B93-2B1B29361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74" y="634896"/>
            <a:ext cx="5989310" cy="2530335"/>
          </a:xfrm>
          <a:prstGeom prst="rect">
            <a:avLst/>
          </a:prstGeom>
        </p:spPr>
      </p:pic>
      <p:pic>
        <p:nvPicPr>
          <p:cNvPr id="12" name="Picture 11">
            <a:extLst>
              <a:ext uri="{FF2B5EF4-FFF2-40B4-BE49-F238E27FC236}">
                <a16:creationId xmlns:a16="http://schemas.microsoft.com/office/drawing/2014/main" id="{733B0F8A-8C89-6D4E-A736-88DB16420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504EDAC9-8211-4185-BF35-D933D98281EA}"/>
              </a:ext>
            </a:extLst>
          </p:cNvPr>
          <p:cNvPicPr>
            <a:picLocks noChangeAspect="1"/>
          </p:cNvPicPr>
          <p:nvPr/>
        </p:nvPicPr>
        <p:blipFill>
          <a:blip r:embed="rId7"/>
          <a:stretch>
            <a:fillRect/>
          </a:stretch>
        </p:blipFill>
        <p:spPr>
          <a:xfrm>
            <a:off x="5810845" y="3248917"/>
            <a:ext cx="1114521" cy="1441345"/>
          </a:xfrm>
          <a:prstGeom prst="rect">
            <a:avLst/>
          </a:prstGeom>
        </p:spPr>
      </p:pic>
    </p:spTree>
    <p:extLst>
      <p:ext uri="{BB962C8B-B14F-4D97-AF65-F5344CB8AC3E}">
        <p14:creationId xmlns:p14="http://schemas.microsoft.com/office/powerpoint/2010/main" val="253491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4581"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34975" y="3247809"/>
            <a:ext cx="2917048"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dirty="0">
              <a:latin typeface="Arial Black" panose="020B0A04020102020204" pitchFamily="34" charset="0"/>
            </a:endParaRPr>
          </a:p>
          <a:p>
            <a:r>
              <a:rPr lang="en-US" dirty="0" err="1">
                <a:cs typeface="Arial"/>
              </a:rPr>
              <a:t>Buenviaje-Duddy</a:t>
            </a:r>
            <a:r>
              <a:rPr lang="en-US" dirty="0">
                <a:cs typeface="Arial"/>
              </a:rPr>
              <a:t>- </a:t>
            </a:r>
            <a:r>
              <a:rPr lang="en-US" dirty="0" err="1">
                <a:cs typeface="Arial"/>
              </a:rPr>
              <a:t>Eloa</a:t>
            </a:r>
            <a:r>
              <a:rPr lang="en-US" dirty="0">
                <a:cs typeface="Arial"/>
              </a:rPr>
              <a:t> Lima</a:t>
            </a:r>
          </a:p>
          <a:p>
            <a:endParaRPr lang="en-US" dirty="0">
              <a:cs typeface="Arial" panose="020B0604020202020204" pitchFamily="34" charset="0"/>
            </a:endParaRPr>
          </a:p>
          <a:p>
            <a:r>
              <a:rPr lang="en-US" dirty="0">
                <a:cs typeface="Arial"/>
              </a:rPr>
              <a:t>Johnson- Anthony </a:t>
            </a:r>
            <a:r>
              <a:rPr lang="en-US" dirty="0" err="1">
                <a:cs typeface="Arial"/>
              </a:rPr>
              <a:t>Velis</a:t>
            </a:r>
            <a:r>
              <a:rPr lang="en-US" dirty="0">
                <a:cs typeface="Arial"/>
              </a:rPr>
              <a:t>- Hernandez</a:t>
            </a:r>
          </a:p>
          <a:p>
            <a:endParaRPr lang="en-US" dirty="0">
              <a:cs typeface="Arial"/>
            </a:endParaRPr>
          </a:p>
          <a:p>
            <a:r>
              <a:rPr lang="en-US" dirty="0">
                <a:cs typeface="Arial"/>
              </a:rPr>
              <a:t>Chandler- Persia London</a:t>
            </a:r>
            <a:endParaRPr lang="en-US" dirty="0">
              <a:cs typeface="Arial" panose="020B0604020202020204" pitchFamily="34" charset="0"/>
            </a:endParaRPr>
          </a:p>
          <a:p>
            <a:endParaRPr lang="en-US" dirty="0">
              <a:cs typeface="Arial" panose="020B0604020202020204" pitchFamily="34" charset="0"/>
            </a:endParaRPr>
          </a:p>
          <a:p>
            <a:r>
              <a:rPr lang="en-US" dirty="0" err="1">
                <a:cs typeface="Arial"/>
              </a:rPr>
              <a:t>McCaleb</a:t>
            </a:r>
            <a:r>
              <a:rPr lang="en-US" dirty="0">
                <a:cs typeface="Arial"/>
              </a:rPr>
              <a:t>- Syriana Noakes</a:t>
            </a:r>
          </a:p>
          <a:p>
            <a:endParaRPr lang="en-US" b="1" dirty="0">
              <a:cs typeface="Arial" panose="020B0604020202020204" pitchFamily="34" charset="0"/>
            </a:endParaRPr>
          </a:p>
          <a:p>
            <a:endParaRPr lang="en-US" b="1"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20382" y="3265391"/>
            <a:ext cx="3003905"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a:cs typeface="Arial"/>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b="1"/>
              <a:t>Science</a:t>
            </a:r>
            <a:r>
              <a:rPr lang="en-US"/>
              <a:t>: Space and Solar System</a:t>
            </a:r>
            <a:endParaRPr lang="en-US">
              <a:cs typeface="Calibri"/>
            </a:endParaRPr>
          </a:p>
          <a:p>
            <a:br>
              <a:rPr lang="en-US" dirty="0"/>
            </a:br>
            <a:r>
              <a:rPr lang="en-US" b="1"/>
              <a:t>History</a:t>
            </a:r>
            <a:r>
              <a:rPr lang="en-US"/>
              <a:t>: Reconstruction, 14th Amendment, and the election of 1868</a:t>
            </a:r>
            <a:endParaRPr lang="en-US" dirty="0">
              <a:cs typeface="Calibri" panose="020F0502020204030204"/>
            </a:endParaRPr>
          </a:p>
          <a:p>
            <a:endParaRPr lang="en-US" dirty="0">
              <a:cs typeface="Calibri" panose="020F0502020204030204"/>
            </a:endParaRPr>
          </a:p>
          <a:p>
            <a:r>
              <a:rPr lang="en-US" b="1"/>
              <a:t>Math</a:t>
            </a:r>
            <a:r>
              <a:rPr lang="en-US"/>
              <a:t>: Geometric Translations</a:t>
            </a:r>
            <a:endParaRPr lang="en-US" dirty="0">
              <a:cs typeface="Calibri"/>
            </a:endParaRPr>
          </a:p>
          <a:p>
            <a:br>
              <a:rPr lang="en-US" dirty="0"/>
            </a:br>
            <a:r>
              <a:rPr lang="en-US" b="1"/>
              <a:t>Intensive reading</a:t>
            </a:r>
            <a:r>
              <a:rPr lang="en-US"/>
              <a:t>: </a:t>
            </a:r>
            <a:r>
              <a:rPr lang="en-US">
                <a:ea typeface="+mn-lt"/>
                <a:cs typeface="+mn-lt"/>
              </a:rPr>
              <a:t>Text Fluency</a:t>
            </a:r>
          </a:p>
          <a:p>
            <a:endParaRPr lang="en-US" dirty="0">
              <a:ea typeface="+mn-lt"/>
              <a:cs typeface="+mn-lt"/>
            </a:endParaRPr>
          </a:p>
          <a:p>
            <a:r>
              <a:rPr lang="en-US" b="1"/>
              <a:t>ELA</a:t>
            </a:r>
            <a:r>
              <a:rPr lang="en-US"/>
              <a:t>: Poetry and Reading</a:t>
            </a:r>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pic>
        <p:nvPicPr>
          <p:cNvPr id="11" name="Picture 10">
            <a:extLst>
              <a:ext uri="{FF2B5EF4-FFF2-40B4-BE49-F238E27FC236}">
                <a16:creationId xmlns:a16="http://schemas.microsoft.com/office/drawing/2014/main" id="{18F28363-9326-9F45-8B93-2B1B29361B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4974" y="634896"/>
            <a:ext cx="5957958" cy="2530335"/>
          </a:xfrm>
          <a:prstGeom prst="rect">
            <a:avLst/>
          </a:prstGeom>
        </p:spPr>
      </p:pic>
      <p:pic>
        <p:nvPicPr>
          <p:cNvPr id="12" name="Picture 11">
            <a:extLst>
              <a:ext uri="{FF2B5EF4-FFF2-40B4-BE49-F238E27FC236}">
                <a16:creationId xmlns:a16="http://schemas.microsoft.com/office/drawing/2014/main" id="{733B0F8A-8C89-6D4E-A736-88DB16420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EBF40FC1-4027-4CC0-BABD-B544B4AA49E4}"/>
              </a:ext>
            </a:extLst>
          </p:cNvPr>
          <p:cNvPicPr>
            <a:picLocks noChangeAspect="1"/>
          </p:cNvPicPr>
          <p:nvPr/>
        </p:nvPicPr>
        <p:blipFill>
          <a:blip r:embed="rId7"/>
          <a:stretch>
            <a:fillRect/>
          </a:stretch>
        </p:blipFill>
        <p:spPr>
          <a:xfrm>
            <a:off x="5889939" y="3248917"/>
            <a:ext cx="1035426" cy="1335911"/>
          </a:xfrm>
          <a:prstGeom prst="rect">
            <a:avLst/>
          </a:prstGeom>
        </p:spPr>
      </p:pic>
    </p:spTree>
    <p:extLst>
      <p:ext uri="{BB962C8B-B14F-4D97-AF65-F5344CB8AC3E}">
        <p14:creationId xmlns:p14="http://schemas.microsoft.com/office/powerpoint/2010/main" val="278233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p:spPr>
      </p:pic>
      <p:sp>
        <p:nvSpPr>
          <p:cNvPr id="7" name="Rectangle 6"/>
          <p:cNvSpPr/>
          <p:nvPr/>
        </p:nvSpPr>
        <p:spPr>
          <a:xfrm>
            <a:off x="1257302" y="2248865"/>
            <a:ext cx="5541712" cy="369332"/>
          </a:xfrm>
          <a:prstGeom prst="rect">
            <a:avLst/>
          </a:prstGeom>
        </p:spPr>
        <p:txBody>
          <a:bodyPr wrap="square">
            <a:spAutoFit/>
          </a:bodyPr>
          <a:lstStyle/>
          <a:p>
            <a:pPr algn="ctr"/>
            <a:endParaRPr lang="en-US" dirty="0"/>
          </a:p>
        </p:txBody>
      </p:sp>
      <p:sp>
        <p:nvSpPr>
          <p:cNvPr id="3" name="TextBox 2"/>
          <p:cNvSpPr txBox="1"/>
          <p:nvPr/>
        </p:nvSpPr>
        <p:spPr>
          <a:xfrm>
            <a:off x="973389" y="2232309"/>
            <a:ext cx="5898977" cy="5627694"/>
          </a:xfrm>
          <a:prstGeom prst="rect">
            <a:avLst/>
          </a:prstGeom>
          <a:noFill/>
        </p:spPr>
        <p:txBody>
          <a:bodyPr wrap="square" lIns="91440" tIns="45720" rIns="91440" bIns="45720" rtlCol="0" anchor="t">
            <a:spAutoFit/>
          </a:bodyPr>
          <a:lstStyle/>
          <a:p>
            <a:pPr indent="456565" algn="ctr">
              <a:lnSpc>
                <a:spcPct val="107000"/>
              </a:lnSpc>
              <a:spcAft>
                <a:spcPts val="800"/>
              </a:spcAft>
            </a:pPr>
            <a:r>
              <a:rPr lang="en-US" b="1" dirty="0">
                <a:latin typeface="Arial" panose="020B0604020202020204" pitchFamily="34" charset="0"/>
                <a:cs typeface="Arial" panose="020B0604020202020204" pitchFamily="34" charset="0"/>
              </a:rPr>
              <a:t>Elementary </a:t>
            </a:r>
            <a:r>
              <a:rPr lang="en-US" b="1" dirty="0">
                <a:latin typeface="Arial" panose="020B0604020202020204" pitchFamily="34" charset="0"/>
                <a:ea typeface="Calibri" panose="020F0502020204030204" pitchFamily="34" charset="0"/>
                <a:cs typeface="Arial" panose="020B0604020202020204" pitchFamily="34" charset="0"/>
              </a:rPr>
              <a:t>PE Teacher:</a:t>
            </a:r>
            <a:endParaRPr lang="en-US" dirty="0"/>
          </a:p>
          <a:p>
            <a:pPr algn="ctr">
              <a:spcAft>
                <a:spcPts val="800"/>
              </a:spcAft>
            </a:pPr>
            <a:r>
              <a:rPr lang="en-US" b="1" dirty="0"/>
              <a:t>Coach McFarland: </a:t>
            </a:r>
            <a:r>
              <a:rPr lang="en-US" dirty="0"/>
              <a:t>Applying skills to games</a:t>
            </a:r>
          </a:p>
          <a:p>
            <a:pPr algn="ctr">
              <a:spcAft>
                <a:spcPts val="800"/>
              </a:spcAft>
            </a:pPr>
            <a:r>
              <a:rPr lang="en-US" dirty="0"/>
              <a:t>Fiorella Chique-Contreras</a:t>
            </a:r>
            <a:endParaRPr lang="en-US" dirty="0">
              <a:cs typeface="Calibri"/>
            </a:endParaRPr>
          </a:p>
          <a:p>
            <a:pPr algn="ctr" fontAlgn="base"/>
            <a:r>
              <a:rPr lang="en-US" b="1" dirty="0"/>
              <a:t>Coach Torres: </a:t>
            </a:r>
            <a:endParaRPr lang="en-US" dirty="0"/>
          </a:p>
          <a:p>
            <a:pPr algn="ctr" fontAlgn="base"/>
            <a:r>
              <a:rPr lang="en-US" dirty="0">
                <a:latin typeface="Calibri"/>
                <a:ea typeface="Calibri" panose="020F0502020204030204" pitchFamily="34" charset="0"/>
                <a:cs typeface="Calibri"/>
              </a:rPr>
              <a:t>Football</a:t>
            </a:r>
            <a:endParaRPr lang="en-US" b="1" dirty="0">
              <a:latin typeface="Calibri" panose="020F0502020204030204"/>
              <a:ea typeface="Calibri" panose="020F0502020204030204" pitchFamily="34" charset="0"/>
              <a:cs typeface="Calibri"/>
            </a:endParaRPr>
          </a:p>
          <a:p>
            <a:pPr algn="ctr"/>
            <a:r>
              <a:rPr lang="en-US" dirty="0" err="1">
                <a:latin typeface="Calibri"/>
                <a:ea typeface="Calibri" panose="020F0502020204030204" pitchFamily="34" charset="0"/>
                <a:cs typeface="Calibri"/>
              </a:rPr>
              <a:t>Di'chelle</a:t>
            </a:r>
            <a:r>
              <a:rPr lang="en-US" dirty="0">
                <a:latin typeface="Calibri" panose="020F0502020204030204"/>
                <a:ea typeface="Calibri" panose="020F0502020204030204" pitchFamily="34" charset="0"/>
                <a:cs typeface="Calibri"/>
              </a:rPr>
              <a:t> Walker</a:t>
            </a:r>
          </a:p>
          <a:p>
            <a:pPr algn="ctr"/>
            <a:endParaRPr lang="en-US" dirty="0">
              <a:latin typeface="Calibri" panose="020F0502020204030204"/>
              <a:ea typeface="Calibri" panose="020F0502020204030204" pitchFamily="34" charset="0"/>
              <a:cs typeface="Calibri"/>
            </a:endParaRPr>
          </a:p>
          <a:p>
            <a:pPr indent="456565" algn="ctr">
              <a:lnSpc>
                <a:spcPct val="107000"/>
              </a:lnSpc>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Middle PE Teacher: </a:t>
            </a:r>
          </a:p>
          <a:p>
            <a:pPr indent="456565" algn="ctr">
              <a:lnSpc>
                <a:spcPct val="107000"/>
              </a:lnSpc>
              <a:spcAft>
                <a:spcPts val="800"/>
              </a:spcAft>
            </a:pPr>
            <a:r>
              <a:rPr lang="en-US" b="1" dirty="0">
                <a:ea typeface="Calibri" panose="020F0502020204030204" pitchFamily="34" charset="0"/>
                <a:cs typeface="Arial"/>
              </a:rPr>
              <a:t>Coach Lebrun</a:t>
            </a:r>
            <a:r>
              <a:rPr lang="en-US" dirty="0">
                <a:ea typeface="Calibri" panose="020F0502020204030204" pitchFamily="34" charset="0"/>
                <a:cs typeface="Arial"/>
              </a:rPr>
              <a:t>: </a:t>
            </a:r>
            <a:r>
              <a:rPr lang="en-US" dirty="0">
                <a:latin typeface="Arial"/>
                <a:cs typeface="Arial"/>
              </a:rPr>
              <a:t>Team Sports</a:t>
            </a:r>
          </a:p>
          <a:p>
            <a:pPr indent="456565" algn="ctr">
              <a:lnSpc>
                <a:spcPct val="107000"/>
              </a:lnSpc>
              <a:spcAft>
                <a:spcPts val="800"/>
              </a:spcAft>
            </a:pPr>
            <a:r>
              <a:rPr lang="en-US" dirty="0" err="1">
                <a:latin typeface="Arial"/>
                <a:cs typeface="Arial"/>
              </a:rPr>
              <a:t>Jomar</a:t>
            </a:r>
            <a:r>
              <a:rPr lang="en-US" dirty="0">
                <a:latin typeface="Arial"/>
                <a:cs typeface="Arial"/>
              </a:rPr>
              <a:t> Roman Rivera</a:t>
            </a:r>
          </a:p>
          <a:p>
            <a:pPr algn="ctr">
              <a:spcAft>
                <a:spcPts val="800"/>
              </a:spcAft>
            </a:pPr>
            <a:r>
              <a:rPr lang="en-US" b="1" dirty="0">
                <a:latin typeface="Arial"/>
                <a:cs typeface="Arial"/>
              </a:rPr>
              <a:t>Coach Hernandez</a:t>
            </a:r>
            <a:r>
              <a:rPr lang="en-US" dirty="0">
                <a:latin typeface="Arial"/>
                <a:cs typeface="Arial"/>
              </a:rPr>
              <a:t>: Cooperative games and post-performance assessments</a:t>
            </a:r>
            <a:endParaRPr lang="en-US" dirty="0">
              <a:latin typeface="Calibri"/>
              <a:cs typeface="Calibri"/>
            </a:endParaRPr>
          </a:p>
          <a:p>
            <a:pPr algn="ctr">
              <a:spcAft>
                <a:spcPts val="800"/>
              </a:spcAft>
            </a:pPr>
            <a:r>
              <a:rPr lang="en-US" dirty="0">
                <a:latin typeface="Arial"/>
                <a:cs typeface="Arial"/>
              </a:rPr>
              <a:t>Aaliyah Souffront</a:t>
            </a:r>
          </a:p>
          <a:p>
            <a:pPr algn="ctr">
              <a:spcAft>
                <a:spcPts val="800"/>
              </a:spcAft>
            </a:pPr>
            <a:r>
              <a:rPr lang="en-US" b="1" dirty="0">
                <a:latin typeface="Arial"/>
                <a:cs typeface="Arial"/>
              </a:rPr>
              <a:t>Coach Stallworth</a:t>
            </a:r>
            <a:r>
              <a:rPr lang="en-US" dirty="0">
                <a:latin typeface="Arial"/>
                <a:cs typeface="Arial"/>
              </a:rPr>
              <a:t>: Danny </a:t>
            </a:r>
            <a:r>
              <a:rPr lang="en-US" dirty="0" err="1">
                <a:latin typeface="Arial"/>
                <a:cs typeface="Arial"/>
              </a:rPr>
              <a:t>Facion</a:t>
            </a:r>
            <a:endParaRPr lang="en-US" dirty="0">
              <a:latin typeface="Arial"/>
              <a:cs typeface="Arial"/>
            </a:endParaRPr>
          </a:p>
          <a:p>
            <a:pPr algn="ctr">
              <a:spcAft>
                <a:spcPts val="800"/>
              </a:spcAft>
            </a:pPr>
            <a:endParaRPr lang="en-US" dirty="0">
              <a:latin typeface="Arial"/>
              <a:cs typeface="Arial"/>
            </a:endParaRPr>
          </a:p>
          <a:p>
            <a:pPr algn="ctr">
              <a:spcAft>
                <a:spcPts val="800"/>
              </a:spcAft>
            </a:pPr>
            <a:endParaRPr lang="en-US" dirty="0">
              <a:latin typeface="Calibri" panose="020F0502020204030204"/>
              <a:cs typeface="Calibri"/>
            </a:endParaRPr>
          </a:p>
        </p:txBody>
      </p:sp>
      <p:pic>
        <p:nvPicPr>
          <p:cNvPr id="11" name="Picture 10">
            <a:extLst>
              <a:ext uri="{FF2B5EF4-FFF2-40B4-BE49-F238E27FC236}">
                <a16:creationId xmlns:a16="http://schemas.microsoft.com/office/drawing/2014/main" id="{5BE16EDF-5B61-F346-B3B4-136AF0E57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460" y="607527"/>
            <a:ext cx="3643843" cy="1552774"/>
          </a:xfrm>
          <a:prstGeom prst="rect">
            <a:avLst/>
          </a:prstGeom>
        </p:spPr>
      </p:pic>
      <p:pic>
        <p:nvPicPr>
          <p:cNvPr id="14" name="Picture 13">
            <a:extLst>
              <a:ext uri="{FF2B5EF4-FFF2-40B4-BE49-F238E27FC236}">
                <a16:creationId xmlns:a16="http://schemas.microsoft.com/office/drawing/2014/main" id="{B1D0EBCF-323E-214F-A067-D276A79BE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839" y="1507598"/>
            <a:ext cx="530970" cy="584664"/>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5B7C4E7D-627D-4195-A85B-66D0E8EFA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373" y="7810703"/>
            <a:ext cx="4466721" cy="1575087"/>
          </a:xfrm>
          <a:prstGeom prst="rect">
            <a:avLst/>
          </a:prstGeom>
        </p:spPr>
      </p:pic>
      <p:pic>
        <p:nvPicPr>
          <p:cNvPr id="5" name="Picture 5" descr="A close up of a sign&#10;&#10;Description automatically generated">
            <a:extLst>
              <a:ext uri="{FF2B5EF4-FFF2-40B4-BE49-F238E27FC236}">
                <a16:creationId xmlns:a16="http://schemas.microsoft.com/office/drawing/2014/main" id="{9B3334D7-0631-4A43-B476-D937C386CB3C}"/>
              </a:ext>
            </a:extLst>
          </p:cNvPr>
          <p:cNvPicPr>
            <a:picLocks noChangeAspect="1"/>
          </p:cNvPicPr>
          <p:nvPr/>
        </p:nvPicPr>
        <p:blipFill>
          <a:blip r:embed="rId6"/>
          <a:stretch>
            <a:fillRect/>
          </a:stretch>
        </p:blipFill>
        <p:spPr>
          <a:xfrm>
            <a:off x="859499" y="7877467"/>
            <a:ext cx="1219981" cy="1573138"/>
          </a:xfrm>
          <a:prstGeom prst="rect">
            <a:avLst/>
          </a:prstGeom>
        </p:spPr>
      </p:pic>
    </p:spTree>
    <p:extLst>
      <p:ext uri="{BB962C8B-B14F-4D97-AF65-F5344CB8AC3E}">
        <p14:creationId xmlns:p14="http://schemas.microsoft.com/office/powerpoint/2010/main" val="47989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5B32-7A8B-4911-AB19-2A11772513B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2FF18A0-564A-4AD2-97F8-8F005A2E3624}"/>
              </a:ext>
            </a:extLst>
          </p:cNvPr>
          <p:cNvPicPr>
            <a:picLocks noGrp="1" noChangeAspect="1"/>
          </p:cNvPicPr>
          <p:nvPr>
            <p:ph idx="1"/>
          </p:nvPr>
        </p:nvPicPr>
        <p:blipFill>
          <a:blip r:embed="rId2"/>
          <a:stretch>
            <a:fillRect/>
          </a:stretch>
        </p:blipFill>
        <p:spPr>
          <a:xfrm>
            <a:off x="0" y="-2"/>
            <a:ext cx="7772400" cy="10058402"/>
          </a:xfrm>
          <a:prstGeom prst="rect">
            <a:avLst/>
          </a:prstGeom>
        </p:spPr>
      </p:pic>
      <p:pic>
        <p:nvPicPr>
          <p:cNvPr id="5" name="Picture 4">
            <a:extLst>
              <a:ext uri="{FF2B5EF4-FFF2-40B4-BE49-F238E27FC236}">
                <a16:creationId xmlns:a16="http://schemas.microsoft.com/office/drawing/2014/main" id="{850C7AF2-A2B5-4CAE-8118-99AF5E3D6D62}"/>
              </a:ext>
            </a:extLst>
          </p:cNvPr>
          <p:cNvPicPr>
            <a:picLocks noChangeAspect="1"/>
          </p:cNvPicPr>
          <p:nvPr/>
        </p:nvPicPr>
        <p:blipFill>
          <a:blip r:embed="rId3"/>
          <a:stretch>
            <a:fillRect/>
          </a:stretch>
        </p:blipFill>
        <p:spPr>
          <a:xfrm>
            <a:off x="1932262" y="1142539"/>
            <a:ext cx="3907875" cy="1664352"/>
          </a:xfrm>
          <a:prstGeom prst="rect">
            <a:avLst/>
          </a:prstGeom>
        </p:spPr>
      </p:pic>
      <p:pic>
        <p:nvPicPr>
          <p:cNvPr id="6" name="Picture 5">
            <a:extLst>
              <a:ext uri="{FF2B5EF4-FFF2-40B4-BE49-F238E27FC236}">
                <a16:creationId xmlns:a16="http://schemas.microsoft.com/office/drawing/2014/main" id="{5BDA1970-5B33-4656-853F-0D9F225CCA5B}"/>
              </a:ext>
            </a:extLst>
          </p:cNvPr>
          <p:cNvPicPr>
            <a:picLocks noChangeAspect="1"/>
          </p:cNvPicPr>
          <p:nvPr/>
        </p:nvPicPr>
        <p:blipFill>
          <a:blip r:embed="rId4"/>
          <a:stretch>
            <a:fillRect/>
          </a:stretch>
        </p:blipFill>
        <p:spPr>
          <a:xfrm>
            <a:off x="5324002" y="2237365"/>
            <a:ext cx="516135" cy="569529"/>
          </a:xfrm>
          <a:prstGeom prst="rect">
            <a:avLst/>
          </a:prstGeom>
        </p:spPr>
      </p:pic>
      <p:sp>
        <p:nvSpPr>
          <p:cNvPr id="7" name="Rectangle 6">
            <a:extLst>
              <a:ext uri="{FF2B5EF4-FFF2-40B4-BE49-F238E27FC236}">
                <a16:creationId xmlns:a16="http://schemas.microsoft.com/office/drawing/2014/main" id="{E3233988-8600-456A-A9F5-886A3402FBBB}"/>
              </a:ext>
            </a:extLst>
          </p:cNvPr>
          <p:cNvSpPr/>
          <p:nvPr/>
        </p:nvSpPr>
        <p:spPr>
          <a:xfrm>
            <a:off x="775984" y="7220346"/>
            <a:ext cx="6011694" cy="2554545"/>
          </a:xfrm>
          <a:prstGeom prst="rect">
            <a:avLst/>
          </a:prstGeom>
        </p:spPr>
        <p:txBody>
          <a:bodyPr wrap="square" lIns="91440" tIns="45720" rIns="91440" bIns="45720" anchor="t">
            <a:spAutoFit/>
          </a:bodyPr>
          <a:lstStyle/>
          <a:p>
            <a:pPr lvl="0" algn="ctr"/>
            <a:r>
              <a:rPr lang="en-US" sz="1600" b="1" dirty="0">
                <a:solidFill>
                  <a:srgbClr val="212121"/>
                </a:solidFill>
                <a:latin typeface="Arial" panose="020B0604020202020204" pitchFamily="34" charset="0"/>
                <a:cs typeface="Arial" panose="020B0604020202020204" pitchFamily="34" charset="0"/>
              </a:rPr>
              <a:t>Spanish Middle School Teachers:</a:t>
            </a:r>
          </a:p>
          <a:p>
            <a:pPr lvl="0" algn="ctr"/>
            <a:endParaRPr lang="en-US" sz="1400" b="1" dirty="0">
              <a:solidFill>
                <a:srgbClr val="212121"/>
              </a:solidFill>
              <a:latin typeface="Arial" panose="020B0604020202020204" pitchFamily="34" charset="0"/>
              <a:cs typeface="Arial" panose="020B0604020202020204" pitchFamily="34" charset="0"/>
            </a:endParaRPr>
          </a:p>
          <a:p>
            <a:pPr algn="ctr"/>
            <a:r>
              <a:rPr lang="en-US" sz="1400" b="1" dirty="0">
                <a:solidFill>
                  <a:srgbClr val="212121"/>
                </a:solidFill>
                <a:latin typeface="Arial"/>
                <a:cs typeface="Arial"/>
              </a:rPr>
              <a:t>Cuellar</a:t>
            </a:r>
            <a:r>
              <a:rPr lang="en-US" sz="1400">
                <a:solidFill>
                  <a:srgbClr val="212121"/>
                </a:solidFill>
                <a:latin typeface="Arial"/>
                <a:cs typeface="Arial"/>
              </a:rPr>
              <a:t> – Travels, vacations, tourism, culture</a:t>
            </a:r>
            <a:endParaRPr lang="en-US" sz="1400">
              <a:solidFill>
                <a:srgbClr val="212121"/>
              </a:solidFill>
              <a:latin typeface="Arial"/>
              <a:ea typeface="+mn-lt"/>
              <a:cs typeface="Arial"/>
            </a:endParaRPr>
          </a:p>
          <a:p>
            <a:pPr algn="ctr"/>
            <a:r>
              <a:rPr lang="en-US" sz="1400">
                <a:solidFill>
                  <a:srgbClr val="212121"/>
                </a:solidFill>
                <a:latin typeface="Arial"/>
                <a:cs typeface="Arial"/>
              </a:rPr>
              <a:t>Kimora Watson</a:t>
            </a:r>
            <a:endParaRPr lang="en-US" sz="1400" dirty="0">
              <a:solidFill>
                <a:srgbClr val="212121"/>
              </a:solidFill>
              <a:latin typeface="Arial"/>
              <a:cs typeface="Arial"/>
            </a:endParaRPr>
          </a:p>
          <a:p>
            <a:pPr algn="ctr"/>
            <a:endParaRPr lang="en-US" sz="1400" dirty="0">
              <a:solidFill>
                <a:srgbClr val="212121"/>
              </a:solidFill>
              <a:latin typeface="Arial"/>
              <a:cs typeface="Arial"/>
            </a:endParaRPr>
          </a:p>
          <a:p>
            <a:pPr algn="ctr"/>
            <a:r>
              <a:rPr lang="en-US" sz="1400" b="1" dirty="0">
                <a:solidFill>
                  <a:srgbClr val="212121"/>
                </a:solidFill>
                <a:latin typeface="Arial"/>
                <a:cs typeface="Arial"/>
              </a:rPr>
              <a:t>Roque</a:t>
            </a:r>
            <a:r>
              <a:rPr lang="en-US" sz="1400">
                <a:solidFill>
                  <a:srgbClr val="212121"/>
                </a:solidFill>
                <a:latin typeface="Arial"/>
                <a:cs typeface="Arial"/>
              </a:rPr>
              <a:t> – Parties and Celebrations</a:t>
            </a:r>
          </a:p>
          <a:p>
            <a:pPr algn="ctr"/>
            <a:r>
              <a:rPr lang="en-US" sz="1400">
                <a:solidFill>
                  <a:srgbClr val="212121"/>
                </a:solidFill>
                <a:latin typeface="Arial"/>
                <a:cs typeface="Arial"/>
              </a:rPr>
              <a:t>Savanna Lussier</a:t>
            </a:r>
            <a:endParaRPr lang="en-US" sz="1400" dirty="0">
              <a:solidFill>
                <a:srgbClr val="212121"/>
              </a:solidFill>
              <a:latin typeface="Arial"/>
              <a:cs typeface="Arial"/>
            </a:endParaRPr>
          </a:p>
          <a:p>
            <a:pPr algn="ctr"/>
            <a:endParaRPr lang="en-US" sz="1400" dirty="0">
              <a:solidFill>
                <a:srgbClr val="212121"/>
              </a:solidFill>
              <a:latin typeface="Arial"/>
              <a:cs typeface="Arial"/>
            </a:endParaRPr>
          </a:p>
          <a:p>
            <a:pPr algn="ctr"/>
            <a:r>
              <a:rPr lang="en-US" sz="1400" b="1">
                <a:solidFill>
                  <a:srgbClr val="212121"/>
                </a:solidFill>
                <a:cs typeface="Arial"/>
              </a:rPr>
              <a:t>Rodriguez-</a:t>
            </a:r>
            <a:r>
              <a:rPr lang="en-US" sz="1400">
                <a:solidFill>
                  <a:srgbClr val="212121"/>
                </a:solidFill>
                <a:cs typeface="Arial"/>
              </a:rPr>
              <a:t> Verbs/Vocabulary/Food</a:t>
            </a:r>
          </a:p>
          <a:p>
            <a:pPr algn="ctr"/>
            <a:r>
              <a:rPr lang="en-US" sz="1400">
                <a:solidFill>
                  <a:srgbClr val="212121"/>
                </a:solidFill>
                <a:cs typeface="Arial"/>
              </a:rPr>
              <a:t>Esteban Lopez</a:t>
            </a:r>
            <a:endParaRPr lang="en-US" sz="1400" dirty="0">
              <a:solidFill>
                <a:srgbClr val="212121"/>
              </a:solidFill>
              <a:cs typeface="Arial"/>
            </a:endParaRPr>
          </a:p>
          <a:p>
            <a:pPr algn="ctr"/>
            <a:endParaRPr lang="en-US" dirty="0">
              <a:cs typeface="Calibri" panose="020F0502020204030204"/>
            </a:endParaRPr>
          </a:p>
        </p:txBody>
      </p:sp>
      <p:pic>
        <p:nvPicPr>
          <p:cNvPr id="9" name="Picture 8" descr="A picture containing clipart&#10;&#10;Description automatically generated">
            <a:extLst>
              <a:ext uri="{FF2B5EF4-FFF2-40B4-BE49-F238E27FC236}">
                <a16:creationId xmlns:a16="http://schemas.microsoft.com/office/drawing/2014/main" id="{CA78A917-2EC1-4A68-8CA0-4109B520D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6" y="8700090"/>
            <a:ext cx="1274230" cy="721184"/>
          </a:xfrm>
          <a:prstGeom prst="rect">
            <a:avLst/>
          </a:prstGeom>
        </p:spPr>
      </p:pic>
      <p:sp>
        <p:nvSpPr>
          <p:cNvPr id="3" name="Rectangle 2">
            <a:extLst>
              <a:ext uri="{FF2B5EF4-FFF2-40B4-BE49-F238E27FC236}">
                <a16:creationId xmlns:a16="http://schemas.microsoft.com/office/drawing/2014/main" id="{3918F65A-3D95-BA4B-BF13-4B2B0ABF8C53}"/>
              </a:ext>
            </a:extLst>
          </p:cNvPr>
          <p:cNvSpPr/>
          <p:nvPr/>
        </p:nvSpPr>
        <p:spPr>
          <a:xfrm>
            <a:off x="983729" y="2730535"/>
            <a:ext cx="5754350" cy="4862870"/>
          </a:xfrm>
          <a:prstGeom prst="rect">
            <a:avLst/>
          </a:prstGeom>
        </p:spPr>
        <p:txBody>
          <a:bodyPr wrap="square" lIns="91440" tIns="45720" rIns="91440" bIns="45720" anchor="t">
            <a:spAutoFit/>
          </a:bodyPr>
          <a:lstStyle/>
          <a:p>
            <a:pPr algn="ctr"/>
            <a:r>
              <a:rPr lang="en-US" b="1" dirty="0">
                <a:solidFill>
                  <a:srgbClr val="000000"/>
                </a:solidFill>
                <a:latin typeface="Times" pitchFamily="2" charset="0"/>
              </a:rPr>
              <a:t>Elementary Spanish Teachers:</a:t>
            </a:r>
          </a:p>
          <a:p>
            <a:pPr algn="ctr"/>
            <a:r>
              <a:rPr lang="en-US" sz="1400" b="1" i="0" dirty="0">
                <a:solidFill>
                  <a:srgbClr val="000000"/>
                </a:solidFill>
                <a:effectLst/>
                <a:latin typeface="Times"/>
                <a:cs typeface="Times"/>
              </a:rPr>
              <a:t>O'Neill</a:t>
            </a:r>
            <a:r>
              <a:rPr lang="en-US" sz="1400" i="0" dirty="0">
                <a:solidFill>
                  <a:srgbClr val="000000"/>
                </a:solidFill>
                <a:effectLst/>
                <a:latin typeface="Times"/>
                <a:cs typeface="Times"/>
              </a:rPr>
              <a:t> (K):</a:t>
            </a:r>
            <a:r>
              <a:rPr lang="en-US" sz="1400" dirty="0">
                <a:solidFill>
                  <a:srgbClr val="000000"/>
                </a:solidFill>
                <a:latin typeface="Times"/>
                <a:cs typeface="Times"/>
              </a:rPr>
              <a:t> </a:t>
            </a:r>
            <a:r>
              <a:rPr lang="en-US" sz="1400" dirty="0" err="1">
                <a:solidFill>
                  <a:srgbClr val="000000"/>
                </a:solidFill>
                <a:latin typeface="Times"/>
                <a:cs typeface="Times"/>
              </a:rPr>
              <a:t>Letra</a:t>
            </a:r>
            <a:r>
              <a:rPr lang="en-US" sz="1400" dirty="0">
                <a:solidFill>
                  <a:srgbClr val="000000"/>
                </a:solidFill>
                <a:latin typeface="Times"/>
                <a:cs typeface="Times"/>
              </a:rPr>
              <a:t> Uu—ta, </a:t>
            </a:r>
            <a:r>
              <a:rPr lang="en-US" sz="1400" dirty="0" err="1">
                <a:solidFill>
                  <a:srgbClr val="000000"/>
                </a:solidFill>
                <a:latin typeface="Times"/>
                <a:cs typeface="Times"/>
              </a:rPr>
              <a:t>te</a:t>
            </a:r>
            <a:r>
              <a:rPr lang="en-US" sz="1400" dirty="0">
                <a:solidFill>
                  <a:srgbClr val="000000"/>
                </a:solidFill>
                <a:latin typeface="Times"/>
                <a:cs typeface="Times"/>
              </a:rPr>
              <a:t>, tie, to, </a:t>
            </a:r>
            <a:r>
              <a:rPr lang="en-US" sz="1400" dirty="0" err="1">
                <a:solidFill>
                  <a:srgbClr val="000000"/>
                </a:solidFill>
                <a:latin typeface="Times"/>
                <a:cs typeface="Times"/>
              </a:rPr>
              <a:t>tu</a:t>
            </a:r>
            <a:endParaRPr lang="en-US" sz="1400" dirty="0" err="1">
              <a:cs typeface="Calibri"/>
            </a:endParaRPr>
          </a:p>
          <a:p>
            <a:pPr algn="ctr"/>
            <a:r>
              <a:rPr lang="en-US" sz="1400" dirty="0">
                <a:solidFill>
                  <a:srgbClr val="000000"/>
                </a:solidFill>
                <a:latin typeface="Times"/>
                <a:cs typeface="Times"/>
              </a:rPr>
              <a:t>Cameron Ritchie</a:t>
            </a:r>
          </a:p>
          <a:p>
            <a:pPr algn="ctr"/>
            <a:endParaRPr lang="en-US" sz="1400" dirty="0">
              <a:solidFill>
                <a:srgbClr val="000000"/>
              </a:solidFill>
              <a:latin typeface="Calibri"/>
              <a:cs typeface="Calibri"/>
            </a:endParaRPr>
          </a:p>
          <a:p>
            <a:pPr algn="ctr"/>
            <a:r>
              <a:rPr lang="en-US" sz="1400" b="1" dirty="0">
                <a:solidFill>
                  <a:srgbClr val="000000"/>
                </a:solidFill>
                <a:latin typeface="Times"/>
                <a:cs typeface="Times"/>
              </a:rPr>
              <a:t>Arroyo (1st): </a:t>
            </a:r>
            <a:endParaRPr lang="en-US" sz="1400">
              <a:latin typeface="Times"/>
              <a:cs typeface="Times"/>
            </a:endParaRPr>
          </a:p>
          <a:p>
            <a:pPr algn="ctr"/>
            <a:r>
              <a:rPr lang="en-US" sz="1400" dirty="0">
                <a:solidFill>
                  <a:srgbClr val="000000"/>
                </a:solidFill>
                <a:latin typeface="Times"/>
                <a:cs typeface="Times"/>
              </a:rPr>
              <a:t>Shapes and favorite pets</a:t>
            </a:r>
          </a:p>
          <a:p>
            <a:pPr algn="ctr"/>
            <a:r>
              <a:rPr lang="en-US" sz="1400" dirty="0">
                <a:solidFill>
                  <a:srgbClr val="000000"/>
                </a:solidFill>
                <a:latin typeface="Times"/>
                <a:cs typeface="Times"/>
              </a:rPr>
              <a:t>Nathan Suarez</a:t>
            </a:r>
          </a:p>
          <a:p>
            <a:pPr algn="ctr"/>
            <a:endParaRPr lang="en-US" sz="1400" dirty="0">
              <a:solidFill>
                <a:srgbClr val="000000"/>
              </a:solidFill>
              <a:latin typeface="Times"/>
              <a:cs typeface="Times"/>
            </a:endParaRPr>
          </a:p>
          <a:p>
            <a:pPr algn="ctr"/>
            <a:r>
              <a:rPr lang="en-US" sz="1400" b="1" dirty="0">
                <a:solidFill>
                  <a:srgbClr val="000000"/>
                </a:solidFill>
                <a:latin typeface="Times"/>
                <a:cs typeface="Times"/>
              </a:rPr>
              <a:t>S. Diaz </a:t>
            </a:r>
            <a:r>
              <a:rPr lang="en-US" sz="1400" dirty="0">
                <a:solidFill>
                  <a:srgbClr val="000000"/>
                </a:solidFill>
                <a:latin typeface="Times"/>
                <a:cs typeface="Times"/>
              </a:rPr>
              <a:t>(1st/2nd)</a:t>
            </a:r>
            <a:r>
              <a:rPr lang="en-US" sz="1200" dirty="0">
                <a:solidFill>
                  <a:srgbClr val="000000"/>
                </a:solidFill>
                <a:latin typeface="Times"/>
                <a:cs typeface="Times"/>
              </a:rPr>
              <a:t>: </a:t>
            </a:r>
            <a:endParaRPr lang="en-US" sz="1200" dirty="0">
              <a:solidFill>
                <a:srgbClr val="000000"/>
              </a:solidFill>
              <a:latin typeface="Times New Roman"/>
              <a:cs typeface="Calibri"/>
            </a:endParaRPr>
          </a:p>
          <a:p>
            <a:pPr algn="ctr"/>
            <a:r>
              <a:rPr lang="en-US" sz="1200" dirty="0">
                <a:solidFill>
                  <a:srgbClr val="000000"/>
                </a:solidFill>
                <a:latin typeface="Times"/>
                <a:cs typeface="Times"/>
              </a:rPr>
              <a:t>Parts of the house</a:t>
            </a:r>
          </a:p>
          <a:p>
            <a:pPr algn="ctr"/>
            <a:r>
              <a:rPr lang="en-US" sz="1200" dirty="0">
                <a:solidFill>
                  <a:srgbClr val="000000"/>
                </a:solidFill>
                <a:latin typeface="Times"/>
                <a:cs typeface="Times"/>
              </a:rPr>
              <a:t>Madison Rogers</a:t>
            </a:r>
          </a:p>
          <a:p>
            <a:pPr algn="ctr"/>
            <a:endParaRPr lang="en-US" sz="1200" dirty="0">
              <a:solidFill>
                <a:srgbClr val="000000"/>
              </a:solidFill>
              <a:latin typeface="Times"/>
              <a:cs typeface="Times"/>
            </a:endParaRPr>
          </a:p>
          <a:p>
            <a:pPr algn="ctr"/>
            <a:r>
              <a:rPr lang="en-US" sz="1200" dirty="0">
                <a:solidFill>
                  <a:srgbClr val="000000"/>
                </a:solidFill>
                <a:latin typeface="Times"/>
                <a:cs typeface="Times"/>
              </a:rPr>
              <a:t> </a:t>
            </a:r>
            <a:r>
              <a:rPr lang="en-US" sz="1200" b="1" dirty="0">
                <a:solidFill>
                  <a:srgbClr val="000000"/>
                </a:solidFill>
                <a:latin typeface="Times"/>
                <a:cs typeface="Times"/>
              </a:rPr>
              <a:t>Prado</a:t>
            </a:r>
            <a:r>
              <a:rPr lang="en-US" sz="1200" dirty="0">
                <a:solidFill>
                  <a:srgbClr val="000000"/>
                </a:solidFill>
                <a:latin typeface="Times"/>
                <a:cs typeface="Times"/>
              </a:rPr>
              <a:t> (3):</a:t>
            </a:r>
            <a:endParaRPr lang="en-US" sz="1200" dirty="0">
              <a:solidFill>
                <a:srgbClr val="000000"/>
              </a:solidFill>
              <a:latin typeface="Calibri"/>
              <a:cs typeface="Calibri"/>
            </a:endParaRPr>
          </a:p>
          <a:p>
            <a:pPr algn="ctr"/>
            <a:r>
              <a:rPr lang="en-US" sz="1200" dirty="0">
                <a:solidFill>
                  <a:srgbClr val="000000"/>
                </a:solidFill>
                <a:latin typeface="Times"/>
                <a:cs typeface="Times"/>
              </a:rPr>
              <a:t>Verbs, reading </a:t>
            </a:r>
            <a:r>
              <a:rPr lang="en-US" sz="1200" dirty="0" err="1">
                <a:solidFill>
                  <a:srgbClr val="000000"/>
                </a:solidFill>
                <a:latin typeface="Times"/>
                <a:cs typeface="Times"/>
              </a:rPr>
              <a:t>comprehnsion</a:t>
            </a:r>
            <a:r>
              <a:rPr lang="en-US" sz="1200" dirty="0">
                <a:solidFill>
                  <a:srgbClr val="000000"/>
                </a:solidFill>
                <a:latin typeface="Times"/>
                <a:cs typeface="Times"/>
              </a:rPr>
              <a:t>, phrases and commands</a:t>
            </a:r>
          </a:p>
          <a:p>
            <a:pPr algn="ctr"/>
            <a:r>
              <a:rPr lang="en-US" sz="1200" dirty="0">
                <a:solidFill>
                  <a:srgbClr val="000000"/>
                </a:solidFill>
                <a:latin typeface="Times"/>
                <a:cs typeface="Times"/>
              </a:rPr>
              <a:t>Alexandra del Pozo</a:t>
            </a:r>
          </a:p>
          <a:p>
            <a:pPr algn="ctr"/>
            <a:endParaRPr lang="en-US" sz="1200" dirty="0">
              <a:solidFill>
                <a:srgbClr val="000000"/>
              </a:solidFill>
              <a:latin typeface="Times"/>
              <a:cs typeface="Times"/>
            </a:endParaRPr>
          </a:p>
          <a:p>
            <a:pPr algn="ctr"/>
            <a:r>
              <a:rPr lang="en-US" sz="1200" b="1" dirty="0">
                <a:solidFill>
                  <a:srgbClr val="000000"/>
                </a:solidFill>
                <a:latin typeface="Times"/>
                <a:cs typeface="Times"/>
              </a:rPr>
              <a:t>V. Diaz (4th): </a:t>
            </a:r>
            <a:endParaRPr lang="en-US" sz="1200" dirty="0">
              <a:cs typeface="Calibri"/>
            </a:endParaRPr>
          </a:p>
          <a:p>
            <a:pPr algn="ctr"/>
            <a:r>
              <a:rPr lang="en-US" sz="1200" dirty="0">
                <a:solidFill>
                  <a:srgbClr val="000000"/>
                </a:solidFill>
                <a:latin typeface="Times"/>
                <a:cs typeface="Times"/>
              </a:rPr>
              <a:t>Irregular verbs, reading comprehension, cursive</a:t>
            </a:r>
            <a:endParaRPr lang="en-US" sz="1200" b="1" dirty="0">
              <a:solidFill>
                <a:srgbClr val="000000"/>
              </a:solidFill>
              <a:latin typeface="Times"/>
              <a:cs typeface="Times"/>
            </a:endParaRPr>
          </a:p>
          <a:p>
            <a:pPr algn="ctr"/>
            <a:r>
              <a:rPr lang="en-US" sz="1200" dirty="0" err="1">
                <a:solidFill>
                  <a:srgbClr val="000000"/>
                </a:solidFill>
                <a:latin typeface="Times"/>
                <a:cs typeface="Times"/>
              </a:rPr>
              <a:t>Ximaira</a:t>
            </a:r>
            <a:r>
              <a:rPr lang="en-US" sz="1200" dirty="0">
                <a:solidFill>
                  <a:srgbClr val="000000"/>
                </a:solidFill>
                <a:latin typeface="Times"/>
                <a:cs typeface="Times"/>
              </a:rPr>
              <a:t> Stewart</a:t>
            </a:r>
          </a:p>
          <a:p>
            <a:pPr algn="ctr"/>
            <a:endParaRPr lang="en-US" sz="1200" dirty="0">
              <a:solidFill>
                <a:srgbClr val="000000"/>
              </a:solidFill>
              <a:latin typeface="Times"/>
              <a:cs typeface="Times"/>
            </a:endParaRPr>
          </a:p>
          <a:p>
            <a:pPr algn="ctr"/>
            <a:r>
              <a:rPr lang="en-US" sz="1200" b="1" dirty="0">
                <a:solidFill>
                  <a:srgbClr val="000000"/>
                </a:solidFill>
                <a:latin typeface="Times"/>
                <a:cs typeface="Times"/>
              </a:rPr>
              <a:t>Viani</a:t>
            </a:r>
            <a:r>
              <a:rPr lang="en-US" sz="1200" dirty="0">
                <a:solidFill>
                  <a:srgbClr val="000000"/>
                </a:solidFill>
                <a:latin typeface="Times"/>
                <a:cs typeface="Times"/>
              </a:rPr>
              <a:t> (5): Prepositions, adjectives, nouns, verbs, and lectures</a:t>
            </a:r>
            <a:endParaRPr lang="en-US" sz="1200" dirty="0">
              <a:ea typeface="+mn-lt"/>
              <a:cs typeface="+mn-lt"/>
            </a:endParaRPr>
          </a:p>
          <a:p>
            <a:pPr algn="ctr"/>
            <a:r>
              <a:rPr lang="en-US" sz="1200" dirty="0">
                <a:latin typeface="Times"/>
                <a:cs typeface="Times"/>
              </a:rPr>
              <a:t>Stephanie Aguirre</a:t>
            </a:r>
          </a:p>
          <a:p>
            <a:pPr algn="ctr"/>
            <a:endParaRPr lang="en-US" sz="1200" dirty="0">
              <a:ea typeface="+mn-lt"/>
              <a:cs typeface="+mn-lt"/>
            </a:endParaRPr>
          </a:p>
          <a:p>
            <a:pPr algn="ctr"/>
            <a:endParaRPr lang="en-US" sz="1200" dirty="0">
              <a:ea typeface="+mn-lt"/>
              <a:cs typeface="+mn-lt"/>
            </a:endParaRPr>
          </a:p>
        </p:txBody>
      </p:sp>
      <p:pic>
        <p:nvPicPr>
          <p:cNvPr id="8" name="Picture 10" descr="A close up of a sign&#10;&#10;Description automatically generated">
            <a:extLst>
              <a:ext uri="{FF2B5EF4-FFF2-40B4-BE49-F238E27FC236}">
                <a16:creationId xmlns:a16="http://schemas.microsoft.com/office/drawing/2014/main" id="{719C5E8C-3A9F-46E6-A6C4-7B010EF5132A}"/>
              </a:ext>
            </a:extLst>
          </p:cNvPr>
          <p:cNvPicPr>
            <a:picLocks noChangeAspect="1"/>
          </p:cNvPicPr>
          <p:nvPr/>
        </p:nvPicPr>
        <p:blipFill>
          <a:blip r:embed="rId6"/>
          <a:stretch>
            <a:fillRect/>
          </a:stretch>
        </p:blipFill>
        <p:spPr>
          <a:xfrm>
            <a:off x="5837209" y="8098879"/>
            <a:ext cx="1061791" cy="1372813"/>
          </a:xfrm>
          <a:prstGeom prst="rect">
            <a:avLst/>
          </a:prstGeom>
        </p:spPr>
      </p:pic>
    </p:spTree>
    <p:extLst>
      <p:ext uri="{BB962C8B-B14F-4D97-AF65-F5344CB8AC3E}">
        <p14:creationId xmlns:p14="http://schemas.microsoft.com/office/powerpoint/2010/main" val="29022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EAD9-AD55-43F1-94CC-B7274B7DAFE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D88F637-CAD4-42BA-96F1-98A15A7BDB77}"/>
              </a:ext>
            </a:extLst>
          </p:cNvPr>
          <p:cNvPicPr>
            <a:picLocks noGrp="1" noChangeAspect="1"/>
          </p:cNvPicPr>
          <p:nvPr>
            <p:ph idx="1"/>
          </p:nvPr>
        </p:nvPicPr>
        <p:blipFill>
          <a:blip r:embed="rId2"/>
          <a:stretch>
            <a:fillRect/>
          </a:stretch>
        </p:blipFill>
        <p:spPr>
          <a:xfrm>
            <a:off x="0" y="0"/>
            <a:ext cx="7772399" cy="10058400"/>
          </a:xfrm>
          <a:prstGeom prst="rect">
            <a:avLst/>
          </a:prstGeom>
        </p:spPr>
      </p:pic>
      <p:sp>
        <p:nvSpPr>
          <p:cNvPr id="8" name="TextBox 7">
            <a:extLst>
              <a:ext uri="{FF2B5EF4-FFF2-40B4-BE49-F238E27FC236}">
                <a16:creationId xmlns:a16="http://schemas.microsoft.com/office/drawing/2014/main" id="{4324406E-1A67-420A-A6EE-6C7EECEA055A}"/>
              </a:ext>
            </a:extLst>
          </p:cNvPr>
          <p:cNvSpPr txBox="1"/>
          <p:nvPr/>
        </p:nvSpPr>
        <p:spPr>
          <a:xfrm>
            <a:off x="1022888" y="2076648"/>
            <a:ext cx="5831976" cy="2308324"/>
          </a:xfrm>
          <a:prstGeom prst="rect">
            <a:avLst/>
          </a:prstGeom>
          <a:noFill/>
        </p:spPr>
        <p:txBody>
          <a:bodyPr wrap="square" lIns="91440" tIns="45720" rIns="91440" bIns="45720" rtlCol="0" anchor="t">
            <a:spAutoFit/>
          </a:bodyPr>
          <a:lstStyle/>
          <a:p>
            <a:pPr algn="ctr"/>
            <a:r>
              <a:rPr lang="en-US" b="1" dirty="0"/>
              <a:t>Art Teachers</a:t>
            </a:r>
            <a:r>
              <a:rPr lang="en-US" dirty="0"/>
              <a:t>:</a:t>
            </a:r>
          </a:p>
          <a:p>
            <a:pPr algn="ctr" fontAlgn="base"/>
            <a:r>
              <a:rPr lang="en-US" b="1" dirty="0"/>
              <a:t>Jenkins: </a:t>
            </a:r>
            <a:r>
              <a:rPr lang="en-US" dirty="0"/>
              <a:t>Earth Day Display/Proportions and the Principle of design and realism</a:t>
            </a:r>
            <a:endParaRPr lang="en-US" dirty="0">
              <a:cs typeface="Calibri"/>
            </a:endParaRPr>
          </a:p>
          <a:p>
            <a:pPr algn="ctr"/>
            <a:r>
              <a:rPr lang="en-US" dirty="0">
                <a:cs typeface="Calibri"/>
              </a:rPr>
              <a:t>Easton Shoulders</a:t>
            </a:r>
          </a:p>
          <a:p>
            <a:pPr algn="ctr"/>
            <a:endParaRPr lang="en-US" b="1" dirty="0"/>
          </a:p>
          <a:p>
            <a:pPr algn="ctr"/>
            <a:r>
              <a:rPr lang="en-US" b="1" dirty="0"/>
              <a:t>Kirkland: </a:t>
            </a:r>
            <a:endParaRPr lang="en-US"/>
          </a:p>
          <a:p>
            <a:pPr algn="ctr"/>
            <a:r>
              <a:rPr lang="en-US" dirty="0">
                <a:cs typeface="Calibri"/>
              </a:rPr>
              <a:t>Perspective</a:t>
            </a:r>
          </a:p>
          <a:p>
            <a:pPr algn="ctr"/>
            <a:r>
              <a:rPr lang="en-US" dirty="0">
                <a:cs typeface="Calibri"/>
              </a:rPr>
              <a:t>Ava Camacho</a:t>
            </a:r>
          </a:p>
        </p:txBody>
      </p:sp>
      <p:pic>
        <p:nvPicPr>
          <p:cNvPr id="11" name="Picture 10" descr="A picture containing indoor, pinwheel&#10;&#10;Description generated with high confidence">
            <a:extLst>
              <a:ext uri="{FF2B5EF4-FFF2-40B4-BE49-F238E27FC236}">
                <a16:creationId xmlns:a16="http://schemas.microsoft.com/office/drawing/2014/main" id="{8CACAD0B-4C99-456F-8790-F620FD2D4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3" y="606304"/>
            <a:ext cx="1413075" cy="942050"/>
          </a:xfrm>
          <a:prstGeom prst="rect">
            <a:avLst/>
          </a:prstGeom>
        </p:spPr>
      </p:pic>
      <p:pic>
        <p:nvPicPr>
          <p:cNvPr id="13" name="Picture 12" descr="A picture containing text, map&#10;&#10;Description generated with very high confidence">
            <a:extLst>
              <a:ext uri="{FF2B5EF4-FFF2-40B4-BE49-F238E27FC236}">
                <a16:creationId xmlns:a16="http://schemas.microsoft.com/office/drawing/2014/main" id="{6E9FF816-D007-4794-93DE-88C85F071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23" y="4951929"/>
            <a:ext cx="1049684" cy="616197"/>
          </a:xfrm>
          <a:prstGeom prst="rect">
            <a:avLst/>
          </a:prstGeom>
        </p:spPr>
      </p:pic>
      <p:sp>
        <p:nvSpPr>
          <p:cNvPr id="14" name="TextBox 13">
            <a:extLst>
              <a:ext uri="{FF2B5EF4-FFF2-40B4-BE49-F238E27FC236}">
                <a16:creationId xmlns:a16="http://schemas.microsoft.com/office/drawing/2014/main" id="{FAB76B13-2D4C-434C-8527-0581110901CA}"/>
              </a:ext>
            </a:extLst>
          </p:cNvPr>
          <p:cNvSpPr txBox="1"/>
          <p:nvPr/>
        </p:nvSpPr>
        <p:spPr>
          <a:xfrm>
            <a:off x="927152" y="5657224"/>
            <a:ext cx="5922528" cy="2862322"/>
          </a:xfrm>
          <a:prstGeom prst="rect">
            <a:avLst/>
          </a:prstGeom>
          <a:noFill/>
        </p:spPr>
        <p:txBody>
          <a:bodyPr wrap="square" lIns="91440" tIns="45720" rIns="91440" bIns="45720" rtlCol="0" anchor="t">
            <a:spAutoFit/>
          </a:bodyPr>
          <a:lstStyle/>
          <a:p>
            <a:pPr algn="ctr"/>
            <a:r>
              <a:rPr lang="en-US" b="1" dirty="0"/>
              <a:t>Music Teacher</a:t>
            </a:r>
            <a:r>
              <a:rPr lang="en-US" dirty="0"/>
              <a:t>: </a:t>
            </a:r>
            <a:r>
              <a:rPr lang="en-US" b="1" dirty="0"/>
              <a:t>Cline</a:t>
            </a:r>
            <a:r>
              <a:rPr lang="en-US" dirty="0"/>
              <a:t> (Elementary): </a:t>
            </a:r>
            <a:endParaRPr lang="en-US">
              <a:cs typeface="Calibri"/>
            </a:endParaRPr>
          </a:p>
          <a:p>
            <a:pPr algn="ctr"/>
            <a:r>
              <a:rPr lang="en-US" dirty="0">
                <a:cs typeface="Calibri"/>
              </a:rPr>
              <a:t>Sight Reading Rhythm Notation Drills using practice drum pads and sticks</a:t>
            </a:r>
          </a:p>
          <a:p>
            <a:pPr algn="ctr"/>
            <a:r>
              <a:rPr lang="en-US" dirty="0">
                <a:cs typeface="Calibri"/>
              </a:rPr>
              <a:t>Juliana Hernandez</a:t>
            </a:r>
          </a:p>
          <a:p>
            <a:pPr algn="ctr"/>
            <a:endParaRPr lang="en-US" dirty="0">
              <a:cs typeface="Calibri"/>
            </a:endParaRPr>
          </a:p>
          <a:p>
            <a:pPr algn="ctr"/>
            <a:r>
              <a:rPr lang="en-US" b="1" dirty="0">
                <a:cs typeface="Calibri"/>
              </a:rPr>
              <a:t>Ortiz</a:t>
            </a:r>
            <a:r>
              <a:rPr lang="en-US" dirty="0">
                <a:cs typeface="Calibri"/>
              </a:rPr>
              <a:t> (Middle School): Rock and Roll and Pop Music</a:t>
            </a:r>
          </a:p>
          <a:p>
            <a:pPr algn="ctr"/>
            <a:r>
              <a:rPr lang="en-US" dirty="0">
                <a:ea typeface="+mn-lt"/>
                <a:cs typeface="+mn-lt"/>
              </a:rPr>
              <a:t>Jesse Hernández</a:t>
            </a:r>
            <a:endParaRPr lang="en-US" dirty="0"/>
          </a:p>
          <a:p>
            <a:pPr algn="ctr"/>
            <a:br>
              <a:rPr lang="en-US" dirty="0"/>
            </a:br>
            <a:endParaRPr lang="en-US" dirty="0"/>
          </a:p>
          <a:p>
            <a:pPr algn="ctr"/>
            <a:endParaRPr lang="en-US" dirty="0">
              <a:cs typeface="Calibri"/>
            </a:endParaRPr>
          </a:p>
        </p:txBody>
      </p:sp>
      <p:pic>
        <p:nvPicPr>
          <p:cNvPr id="5" name="Picture 4">
            <a:extLst>
              <a:ext uri="{FF2B5EF4-FFF2-40B4-BE49-F238E27FC236}">
                <a16:creationId xmlns:a16="http://schemas.microsoft.com/office/drawing/2014/main" id="{E66B8602-DBEB-4444-9172-C12644AE0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748" y="586730"/>
            <a:ext cx="3357690" cy="1426064"/>
          </a:xfrm>
          <a:prstGeom prst="rect">
            <a:avLst/>
          </a:prstGeom>
        </p:spPr>
      </p:pic>
      <p:pic>
        <p:nvPicPr>
          <p:cNvPr id="10" name="Picture 9">
            <a:extLst>
              <a:ext uri="{FF2B5EF4-FFF2-40B4-BE49-F238E27FC236}">
                <a16:creationId xmlns:a16="http://schemas.microsoft.com/office/drawing/2014/main" id="{0474D7A4-4B67-4243-9521-868CE16619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331" y="4387193"/>
            <a:ext cx="2748762" cy="1164597"/>
          </a:xfrm>
          <a:prstGeom prst="rect">
            <a:avLst/>
          </a:prstGeom>
        </p:spPr>
      </p:pic>
      <p:pic>
        <p:nvPicPr>
          <p:cNvPr id="16" name="Picture 15">
            <a:extLst>
              <a:ext uri="{FF2B5EF4-FFF2-40B4-BE49-F238E27FC236}">
                <a16:creationId xmlns:a16="http://schemas.microsoft.com/office/drawing/2014/main" id="{4DB2F4CB-F0A8-014F-A509-BF41B9BD70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0777" y="5202149"/>
            <a:ext cx="336681" cy="370728"/>
          </a:xfrm>
          <a:prstGeom prst="rect">
            <a:avLst/>
          </a:prstGeom>
        </p:spPr>
      </p:pic>
      <p:pic>
        <p:nvPicPr>
          <p:cNvPr id="17" name="Picture 16">
            <a:extLst>
              <a:ext uri="{FF2B5EF4-FFF2-40B4-BE49-F238E27FC236}">
                <a16:creationId xmlns:a16="http://schemas.microsoft.com/office/drawing/2014/main" id="{3872E4B7-4A1D-E147-8A7F-1331B6FC8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8567" y="1446883"/>
            <a:ext cx="504497" cy="555514"/>
          </a:xfrm>
          <a:prstGeom prst="rect">
            <a:avLst/>
          </a:prstGeom>
        </p:spPr>
      </p:pic>
      <p:sp>
        <p:nvSpPr>
          <p:cNvPr id="18" name="TextBox 17">
            <a:extLst>
              <a:ext uri="{FF2B5EF4-FFF2-40B4-BE49-F238E27FC236}">
                <a16:creationId xmlns:a16="http://schemas.microsoft.com/office/drawing/2014/main" id="{078B2FCF-DFA0-9848-92E1-29BC936AD180}"/>
              </a:ext>
            </a:extLst>
          </p:cNvPr>
          <p:cNvSpPr txBox="1"/>
          <p:nvPr/>
        </p:nvSpPr>
        <p:spPr>
          <a:xfrm>
            <a:off x="1118769" y="7817922"/>
            <a:ext cx="4214077" cy="1292662"/>
          </a:xfrm>
          <a:prstGeom prst="rect">
            <a:avLst/>
          </a:prstGeom>
          <a:noFill/>
        </p:spPr>
        <p:txBody>
          <a:bodyPr wrap="square" lIns="91440" tIns="45720" rIns="91440" bIns="45720" rtlCol="0" anchor="t">
            <a:spAutoFit/>
          </a:bodyPr>
          <a:lstStyle/>
          <a:p>
            <a:pPr algn="ctr"/>
            <a:r>
              <a:rPr lang="en-US" b="1" u="sng" dirty="0"/>
              <a:t>Reading and Math Interventions</a:t>
            </a:r>
            <a:endParaRPr lang="en-US" b="1" u="sng" dirty="0">
              <a:cs typeface="Calibri"/>
            </a:endParaRPr>
          </a:p>
          <a:p>
            <a:pPr algn="ctr"/>
            <a:r>
              <a:rPr lang="en-US" sz="1200" dirty="0"/>
              <a:t>Implements one on one or small group Tier 3 instruction focused on a small but targeted set of reading and math skills.</a:t>
            </a:r>
          </a:p>
          <a:p>
            <a:pPr algn="ctr"/>
            <a:r>
              <a:rPr lang="en-US" b="1" u="sng" dirty="0">
                <a:cs typeface="Calibri"/>
              </a:rPr>
              <a:t>Teachers: </a:t>
            </a:r>
            <a:r>
              <a:rPr lang="en-US" dirty="0">
                <a:cs typeface="Calibri"/>
              </a:rPr>
              <a:t> V. Zamora, A. Ramirez, M. </a:t>
            </a:r>
            <a:r>
              <a:rPr lang="en-US" dirty="0" err="1">
                <a:cs typeface="Calibri"/>
              </a:rPr>
              <a:t>Quinonez</a:t>
            </a:r>
            <a:endParaRPr lang="en-US" sz="1400" dirty="0">
              <a:cs typeface="Calibri"/>
            </a:endParaRPr>
          </a:p>
        </p:txBody>
      </p:sp>
      <p:pic>
        <p:nvPicPr>
          <p:cNvPr id="3" name="Picture 5" descr="A close up of a sign&#10;&#10;Description automatically generated">
            <a:extLst>
              <a:ext uri="{FF2B5EF4-FFF2-40B4-BE49-F238E27FC236}">
                <a16:creationId xmlns:a16="http://schemas.microsoft.com/office/drawing/2014/main" id="{7D1C8A43-0071-4DF2-947A-C307E7826FA4}"/>
              </a:ext>
            </a:extLst>
          </p:cNvPr>
          <p:cNvPicPr>
            <a:picLocks noChangeAspect="1"/>
          </p:cNvPicPr>
          <p:nvPr/>
        </p:nvPicPr>
        <p:blipFill>
          <a:blip r:embed="rId8"/>
          <a:stretch>
            <a:fillRect/>
          </a:stretch>
        </p:blipFill>
        <p:spPr>
          <a:xfrm>
            <a:off x="5805571" y="7988172"/>
            <a:ext cx="1119795" cy="1462432"/>
          </a:xfrm>
          <a:prstGeom prst="rect">
            <a:avLst/>
          </a:prstGeom>
        </p:spPr>
      </p:pic>
    </p:spTree>
    <p:extLst>
      <p:ext uri="{BB962C8B-B14F-4D97-AF65-F5344CB8AC3E}">
        <p14:creationId xmlns:p14="http://schemas.microsoft.com/office/powerpoint/2010/main" val="80456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D3823577-AA4D-3240-AAF0-1DCF46E17BF5}"/>
              </a:ext>
            </a:extLst>
          </p:cNvPr>
          <p:cNvPicPr>
            <a:picLocks noGrp="1" noChangeAspect="1"/>
          </p:cNvPicPr>
          <p:nvPr>
            <p:ph idx="1"/>
          </p:nvPr>
        </p:nvPicPr>
        <p:blipFill>
          <a:blip r:embed="rId2"/>
          <a:stretch>
            <a:fillRect/>
          </a:stretch>
        </p:blipFill>
        <p:spPr>
          <a:xfrm>
            <a:off x="0" y="-1"/>
            <a:ext cx="7772400" cy="10058401"/>
          </a:xfrm>
          <a:prstGeom prst="rect">
            <a:avLst/>
          </a:prstGeom>
        </p:spPr>
      </p:pic>
      <p:pic>
        <p:nvPicPr>
          <p:cNvPr id="2" name="Picture 4" descr="Calendar&#10;&#10;Description automatically generated">
            <a:extLst>
              <a:ext uri="{FF2B5EF4-FFF2-40B4-BE49-F238E27FC236}">
                <a16:creationId xmlns:a16="http://schemas.microsoft.com/office/drawing/2014/main" id="{7E98369F-1F18-4A70-8DF0-7375A74DABB7}"/>
              </a:ext>
            </a:extLst>
          </p:cNvPr>
          <p:cNvPicPr>
            <a:picLocks noChangeAspect="1"/>
          </p:cNvPicPr>
          <p:nvPr/>
        </p:nvPicPr>
        <p:blipFill>
          <a:blip r:embed="rId3"/>
          <a:stretch>
            <a:fillRect/>
          </a:stretch>
        </p:blipFill>
        <p:spPr>
          <a:xfrm>
            <a:off x="906956" y="1052272"/>
            <a:ext cx="5960406" cy="4611597"/>
          </a:xfrm>
          <a:prstGeom prst="rect">
            <a:avLst/>
          </a:prstGeom>
        </p:spPr>
      </p:pic>
    </p:spTree>
    <p:extLst>
      <p:ext uri="{BB962C8B-B14F-4D97-AF65-F5344CB8AC3E}">
        <p14:creationId xmlns:p14="http://schemas.microsoft.com/office/powerpoint/2010/main" val="308146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18A1-E6DA-440A-8C41-B300B7C5B3F8}"/>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1B958B27-CD75-406E-9F06-062468379C76}"/>
              </a:ext>
            </a:extLst>
          </p:cNvPr>
          <p:cNvGraphicFramePr>
            <a:graphicFrameLocks noGrp="1" noChangeAspect="1"/>
          </p:cNvGraphicFramePr>
          <p:nvPr>
            <p:ph idx="1"/>
            <p:extLst>
              <p:ext uri="{D42A27DB-BD31-4B8C-83A1-F6EECF244321}">
                <p14:modId xmlns:p14="http://schemas.microsoft.com/office/powerpoint/2010/main" val="1413084970"/>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29700" name="Acrobat Document" r:id="rId3" imgW="5828911" imgH="7543536" progId="AcroExch.Document.DC">
                  <p:embed/>
                </p:oleObj>
              </mc:Choice>
              <mc:Fallback>
                <p:oleObj name="Acrobat Document" r:id="rId3" imgW="5828911" imgH="7543536" progId="AcroExch.Document.DC">
                  <p:embed/>
                  <p:pic>
                    <p:nvPicPr>
                      <p:cNvPr id="4" name="Content Placeholder 3">
                        <a:extLst>
                          <a:ext uri="{FF2B5EF4-FFF2-40B4-BE49-F238E27FC236}">
                            <a16:creationId xmlns:a16="http://schemas.microsoft.com/office/drawing/2014/main" id="{1B958B27-CD75-406E-9F06-062468379C76}"/>
                          </a:ext>
                        </a:extLst>
                      </p:cNvPr>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4F4B72-6489-4E1B-9B47-2C5DEC6E2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953" y="1867559"/>
            <a:ext cx="711480" cy="711480"/>
          </a:xfrm>
          <a:prstGeom prst="rect">
            <a:avLst/>
          </a:prstGeom>
        </p:spPr>
      </p:pic>
      <p:sp>
        <p:nvSpPr>
          <p:cNvPr id="6" name="Rectangle 5">
            <a:extLst>
              <a:ext uri="{FF2B5EF4-FFF2-40B4-BE49-F238E27FC236}">
                <a16:creationId xmlns:a16="http://schemas.microsoft.com/office/drawing/2014/main" id="{26D92739-1084-4284-B981-C27FD70C1332}"/>
              </a:ext>
            </a:extLst>
          </p:cNvPr>
          <p:cNvSpPr/>
          <p:nvPr/>
        </p:nvSpPr>
        <p:spPr>
          <a:xfrm>
            <a:off x="1436221" y="2708481"/>
            <a:ext cx="5020187"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6"/>
              </a:rPr>
              <a:t>http://bariverview.bridgeprepacademy.com/</a:t>
            </a:r>
            <a:endParaRPr lang="en-US" sz="2000" dirty="0">
              <a:latin typeface="Arial" panose="020B0604020202020204" pitchFamily="34" charset="0"/>
              <a:cs typeface="Arial" panose="020B0604020202020204" pitchFamily="34" charset="0"/>
            </a:endParaRPr>
          </a:p>
        </p:txBody>
      </p:sp>
      <p:pic>
        <p:nvPicPr>
          <p:cNvPr id="7" name="Picture 6" descr="A picture containing clipart, first-aid kit&#10;&#10;Description generated with high confidence">
            <a:extLst>
              <a:ext uri="{FF2B5EF4-FFF2-40B4-BE49-F238E27FC236}">
                <a16:creationId xmlns:a16="http://schemas.microsoft.com/office/drawing/2014/main" id="{4FD8D81B-0D4F-4108-AE5A-C41C4B6F9A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9573" y="3397590"/>
            <a:ext cx="828240" cy="828240"/>
          </a:xfrm>
          <a:prstGeom prst="rect">
            <a:avLst/>
          </a:prstGeom>
        </p:spPr>
      </p:pic>
      <p:sp>
        <p:nvSpPr>
          <p:cNvPr id="8" name="Rectangle 7">
            <a:extLst>
              <a:ext uri="{FF2B5EF4-FFF2-40B4-BE49-F238E27FC236}">
                <a16:creationId xmlns:a16="http://schemas.microsoft.com/office/drawing/2014/main" id="{2D0008D6-7833-408B-862E-BE41819586D6}"/>
              </a:ext>
            </a:extLst>
          </p:cNvPr>
          <p:cNvSpPr/>
          <p:nvPr/>
        </p:nvSpPr>
        <p:spPr>
          <a:xfrm>
            <a:off x="864229" y="4509884"/>
            <a:ext cx="6037909" cy="400110"/>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hlinkClick r:id="rId8"/>
              </a:rPr>
              <a:t>http://facebook.com/bridgeprepacademyofriverview</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660510-90BA-43E8-8EE9-3320742CC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2145" y="5166823"/>
            <a:ext cx="2322079" cy="1300364"/>
          </a:xfrm>
          <a:prstGeom prst="rect">
            <a:avLst/>
          </a:prstGeom>
        </p:spPr>
      </p:pic>
      <p:sp>
        <p:nvSpPr>
          <p:cNvPr id="11" name="TextBox 10">
            <a:extLst>
              <a:ext uri="{FF2B5EF4-FFF2-40B4-BE49-F238E27FC236}">
                <a16:creationId xmlns:a16="http://schemas.microsoft.com/office/drawing/2014/main" id="{80480EC7-9CF6-4813-8E19-9A7487E32A80}"/>
              </a:ext>
            </a:extLst>
          </p:cNvPr>
          <p:cNvSpPr txBox="1"/>
          <p:nvPr/>
        </p:nvSpPr>
        <p:spPr>
          <a:xfrm>
            <a:off x="2081417" y="8644809"/>
            <a:ext cx="3729790" cy="400110"/>
          </a:xfrm>
          <a:prstGeom prst="rect">
            <a:avLst/>
          </a:prstGeom>
          <a:noFill/>
        </p:spPr>
        <p:txBody>
          <a:bodyPr wrap="square" rtlCol="0">
            <a:spAutoFit/>
          </a:bodyPr>
          <a:lstStyle/>
          <a:p>
            <a:pPr algn="ctr"/>
            <a:r>
              <a:rPr lang="en-US" sz="2000" dirty="0" err="1"/>
              <a:t>bpariverview</a:t>
            </a:r>
            <a:endParaRPr lang="en-US" sz="2000" dirty="0"/>
          </a:p>
        </p:txBody>
      </p:sp>
      <p:sp>
        <p:nvSpPr>
          <p:cNvPr id="12" name="TextBox 11">
            <a:extLst>
              <a:ext uri="{FF2B5EF4-FFF2-40B4-BE49-F238E27FC236}">
                <a16:creationId xmlns:a16="http://schemas.microsoft.com/office/drawing/2014/main" id="{7C42D276-686E-4159-8606-AD85482A741D}"/>
              </a:ext>
            </a:extLst>
          </p:cNvPr>
          <p:cNvSpPr txBox="1"/>
          <p:nvPr/>
        </p:nvSpPr>
        <p:spPr>
          <a:xfrm>
            <a:off x="2406317" y="5986664"/>
            <a:ext cx="3814010" cy="369332"/>
          </a:xfrm>
          <a:prstGeom prst="rect">
            <a:avLst/>
          </a:prstGeom>
          <a:noFill/>
        </p:spPr>
        <p:txBody>
          <a:bodyPr wrap="square" rtlCol="0">
            <a:spAutoFit/>
          </a:bodyPr>
          <a:lstStyle/>
          <a:p>
            <a:endParaRPr lang="en-US"/>
          </a:p>
        </p:txBody>
      </p:sp>
      <p:sp>
        <p:nvSpPr>
          <p:cNvPr id="13" name="TextBox 12">
            <a:extLst>
              <a:ext uri="{FF2B5EF4-FFF2-40B4-BE49-F238E27FC236}">
                <a16:creationId xmlns:a16="http://schemas.microsoft.com/office/drawing/2014/main" id="{BEEF8A6F-CFDC-4190-B188-09BF189E4B0E}"/>
              </a:ext>
            </a:extLst>
          </p:cNvPr>
          <p:cNvSpPr txBox="1"/>
          <p:nvPr/>
        </p:nvSpPr>
        <p:spPr>
          <a:xfrm>
            <a:off x="1711484" y="6529326"/>
            <a:ext cx="4343401" cy="400110"/>
          </a:xfrm>
          <a:prstGeom prst="rect">
            <a:avLst/>
          </a:prstGeom>
          <a:noFill/>
        </p:spPr>
        <p:txBody>
          <a:bodyPr wrap="square" rtlCol="0">
            <a:spAutoFit/>
          </a:bodyPr>
          <a:lstStyle/>
          <a:p>
            <a:pPr algn="ctr"/>
            <a:r>
              <a:rPr lang="en-US" sz="2000" dirty="0"/>
              <a:t>@</a:t>
            </a:r>
            <a:r>
              <a:rPr lang="en-US" sz="2000" dirty="0" err="1"/>
              <a:t>bridgeprep_riverview</a:t>
            </a:r>
            <a:endParaRPr lang="en-US" sz="2000" dirty="0"/>
          </a:p>
        </p:txBody>
      </p:sp>
      <p:pic>
        <p:nvPicPr>
          <p:cNvPr id="15" name="Picture 14">
            <a:extLst>
              <a:ext uri="{FF2B5EF4-FFF2-40B4-BE49-F238E27FC236}">
                <a16:creationId xmlns:a16="http://schemas.microsoft.com/office/drawing/2014/main" id="{5D28A650-CDFA-43B9-893D-4895FB4D25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5690" y="7427874"/>
            <a:ext cx="2174993" cy="1087497"/>
          </a:xfrm>
          <a:prstGeom prst="rect">
            <a:avLst/>
          </a:prstGeom>
        </p:spPr>
      </p:pic>
      <p:sp>
        <p:nvSpPr>
          <p:cNvPr id="16" name="TextBox 15">
            <a:extLst>
              <a:ext uri="{FF2B5EF4-FFF2-40B4-BE49-F238E27FC236}">
                <a16:creationId xmlns:a16="http://schemas.microsoft.com/office/drawing/2014/main" id="{CF3D0969-6C88-4B14-A95E-D1F0E958E32B}"/>
              </a:ext>
            </a:extLst>
          </p:cNvPr>
          <p:cNvSpPr txBox="1"/>
          <p:nvPr/>
        </p:nvSpPr>
        <p:spPr>
          <a:xfrm>
            <a:off x="1741992" y="849641"/>
            <a:ext cx="4478334" cy="830997"/>
          </a:xfrm>
          <a:prstGeom prst="rect">
            <a:avLst/>
          </a:prstGeom>
          <a:noFill/>
        </p:spPr>
        <p:txBody>
          <a:bodyPr wrap="square" rtlCol="0">
            <a:spAutoFit/>
          </a:bodyPr>
          <a:lstStyle/>
          <a:p>
            <a:pPr algn="ctr"/>
            <a:r>
              <a:rPr lang="en-US" sz="2400" b="1" dirty="0"/>
              <a:t>Check out our website and social media for updates!</a:t>
            </a:r>
          </a:p>
        </p:txBody>
      </p:sp>
    </p:spTree>
    <p:extLst>
      <p:ext uri="{BB962C8B-B14F-4D97-AF65-F5344CB8AC3E}">
        <p14:creationId xmlns:p14="http://schemas.microsoft.com/office/powerpoint/2010/main" val="109831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EB31F4-1F16-B448-9D96-662B2429716E}"/>
              </a:ext>
            </a:extLst>
          </p:cNvPr>
          <p:cNvPicPr>
            <a:picLocks noChangeAspect="1"/>
          </p:cNvPicPr>
          <p:nvPr/>
        </p:nvPicPr>
        <p:blipFill>
          <a:blip r:embed="rId2"/>
          <a:stretch>
            <a:fillRect/>
          </a:stretch>
        </p:blipFill>
        <p:spPr>
          <a:xfrm>
            <a:off x="0" y="390106"/>
            <a:ext cx="7772400" cy="10058400"/>
          </a:xfrm>
          <a:prstGeom prst="rect">
            <a:avLst/>
          </a:prstGeom>
        </p:spPr>
      </p:pic>
      <p:pic>
        <p:nvPicPr>
          <p:cNvPr id="8" name="Picture 7">
            <a:extLst>
              <a:ext uri="{FF2B5EF4-FFF2-40B4-BE49-F238E27FC236}">
                <a16:creationId xmlns:a16="http://schemas.microsoft.com/office/drawing/2014/main" id="{45C0C88E-384F-5E42-89AC-208BCF1A2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059" y="585438"/>
            <a:ext cx="3743248" cy="1078055"/>
          </a:xfrm>
          <a:prstGeom prst="rect">
            <a:avLst/>
          </a:prstGeom>
        </p:spPr>
      </p:pic>
      <p:pic>
        <p:nvPicPr>
          <p:cNvPr id="12" name="Picture 12">
            <a:extLst>
              <a:ext uri="{FF2B5EF4-FFF2-40B4-BE49-F238E27FC236}">
                <a16:creationId xmlns:a16="http://schemas.microsoft.com/office/drawing/2014/main" id="{BD112B61-A36F-46A4-A7F3-66889D6C4CD0}"/>
              </a:ext>
            </a:extLst>
          </p:cNvPr>
          <p:cNvPicPr>
            <a:picLocks noChangeAspect="1"/>
          </p:cNvPicPr>
          <p:nvPr/>
        </p:nvPicPr>
        <p:blipFill>
          <a:blip r:embed="rId4"/>
          <a:stretch>
            <a:fillRect/>
          </a:stretch>
        </p:blipFill>
        <p:spPr>
          <a:xfrm>
            <a:off x="1044283" y="1991071"/>
            <a:ext cx="3255356" cy="932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AF702824-BD23-4B26-9370-DBA2A45B3BE5}"/>
              </a:ext>
            </a:extLst>
          </p:cNvPr>
          <p:cNvSpPr txBox="1"/>
          <p:nvPr/>
        </p:nvSpPr>
        <p:spPr>
          <a:xfrm>
            <a:off x="1810059" y="2997899"/>
            <a:ext cx="1388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May 3rd-7th</a:t>
            </a:r>
          </a:p>
        </p:txBody>
      </p:sp>
      <p:pic>
        <p:nvPicPr>
          <p:cNvPr id="3" name="Picture 4" descr="Shape&#10;&#10;Description automatically generated">
            <a:extLst>
              <a:ext uri="{FF2B5EF4-FFF2-40B4-BE49-F238E27FC236}">
                <a16:creationId xmlns:a16="http://schemas.microsoft.com/office/drawing/2014/main" id="{C3E77C03-AB20-4FFC-AB0A-79B3CD59C7B4}"/>
              </a:ext>
            </a:extLst>
          </p:cNvPr>
          <p:cNvPicPr>
            <a:picLocks noChangeAspect="1"/>
          </p:cNvPicPr>
          <p:nvPr/>
        </p:nvPicPr>
        <p:blipFill>
          <a:blip r:embed="rId5"/>
          <a:stretch>
            <a:fillRect/>
          </a:stretch>
        </p:blipFill>
        <p:spPr>
          <a:xfrm>
            <a:off x="1044283" y="4258047"/>
            <a:ext cx="2743877" cy="985837"/>
          </a:xfrm>
          <a:prstGeom prst="rect">
            <a:avLst/>
          </a:prstGeom>
        </p:spPr>
      </p:pic>
      <p:pic>
        <p:nvPicPr>
          <p:cNvPr id="5" name="Picture 5" descr="Icon&#10;&#10;Description automatically generated">
            <a:extLst>
              <a:ext uri="{FF2B5EF4-FFF2-40B4-BE49-F238E27FC236}">
                <a16:creationId xmlns:a16="http://schemas.microsoft.com/office/drawing/2014/main" id="{4E308F02-D272-492A-A488-3D97D087631C}"/>
              </a:ext>
            </a:extLst>
          </p:cNvPr>
          <p:cNvPicPr>
            <a:picLocks noChangeAspect="1"/>
          </p:cNvPicPr>
          <p:nvPr/>
        </p:nvPicPr>
        <p:blipFill>
          <a:blip r:embed="rId6"/>
          <a:stretch>
            <a:fillRect/>
          </a:stretch>
        </p:blipFill>
        <p:spPr>
          <a:xfrm>
            <a:off x="1189060" y="5277381"/>
            <a:ext cx="2169121" cy="1116569"/>
          </a:xfrm>
          <a:prstGeom prst="rect">
            <a:avLst/>
          </a:prstGeom>
        </p:spPr>
      </p:pic>
      <p:pic>
        <p:nvPicPr>
          <p:cNvPr id="10" name="Picture 10">
            <a:extLst>
              <a:ext uri="{FF2B5EF4-FFF2-40B4-BE49-F238E27FC236}">
                <a16:creationId xmlns:a16="http://schemas.microsoft.com/office/drawing/2014/main" id="{14A808CA-D3A8-4DFB-9C8B-F9555DE857C6}"/>
              </a:ext>
            </a:extLst>
          </p:cNvPr>
          <p:cNvPicPr>
            <a:picLocks noChangeAspect="1"/>
          </p:cNvPicPr>
          <p:nvPr/>
        </p:nvPicPr>
        <p:blipFill>
          <a:blip r:embed="rId7"/>
          <a:stretch>
            <a:fillRect/>
          </a:stretch>
        </p:blipFill>
        <p:spPr>
          <a:xfrm>
            <a:off x="4803736" y="4832593"/>
            <a:ext cx="1400520" cy="1990725"/>
          </a:xfrm>
          <a:prstGeom prst="rect">
            <a:avLst/>
          </a:prstGeom>
        </p:spPr>
      </p:pic>
      <p:sp>
        <p:nvSpPr>
          <p:cNvPr id="6" name="TextBox 5">
            <a:extLst>
              <a:ext uri="{FF2B5EF4-FFF2-40B4-BE49-F238E27FC236}">
                <a16:creationId xmlns:a16="http://schemas.microsoft.com/office/drawing/2014/main" id="{B6E4579E-F8F8-446D-9052-4B971B621236}"/>
              </a:ext>
            </a:extLst>
          </p:cNvPr>
          <p:cNvSpPr txBox="1"/>
          <p:nvPr/>
        </p:nvSpPr>
        <p:spPr>
          <a:xfrm>
            <a:off x="4387354" y="6702600"/>
            <a:ext cx="233190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8th Grade In-School Prom: May 27th; Come to school dressed in your best!</a:t>
            </a:r>
          </a:p>
        </p:txBody>
      </p:sp>
      <p:pic>
        <p:nvPicPr>
          <p:cNvPr id="7" name="Picture 9">
            <a:extLst>
              <a:ext uri="{FF2B5EF4-FFF2-40B4-BE49-F238E27FC236}">
                <a16:creationId xmlns:a16="http://schemas.microsoft.com/office/drawing/2014/main" id="{8794CBCD-08F1-44C0-B769-8ACA98B90251}"/>
              </a:ext>
            </a:extLst>
          </p:cNvPr>
          <p:cNvPicPr>
            <a:picLocks noChangeAspect="1"/>
          </p:cNvPicPr>
          <p:nvPr/>
        </p:nvPicPr>
        <p:blipFill>
          <a:blip r:embed="rId8"/>
          <a:stretch>
            <a:fillRect/>
          </a:stretch>
        </p:blipFill>
        <p:spPr>
          <a:xfrm>
            <a:off x="4930253" y="7762392"/>
            <a:ext cx="1536362" cy="1546525"/>
          </a:xfrm>
          <a:prstGeom prst="rect">
            <a:avLst/>
          </a:prstGeom>
        </p:spPr>
      </p:pic>
      <p:sp>
        <p:nvSpPr>
          <p:cNvPr id="9" name="TextBox 8">
            <a:extLst>
              <a:ext uri="{FF2B5EF4-FFF2-40B4-BE49-F238E27FC236}">
                <a16:creationId xmlns:a16="http://schemas.microsoft.com/office/drawing/2014/main" id="{D4068AF7-A464-4ADF-AD13-76A852F329EA}"/>
              </a:ext>
            </a:extLst>
          </p:cNvPr>
          <p:cNvSpPr txBox="1"/>
          <p:nvPr/>
        </p:nvSpPr>
        <p:spPr>
          <a:xfrm>
            <a:off x="4979276" y="7760692"/>
            <a:ext cx="158314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8th Grade Drive-Thru Graduation: May 28th</a:t>
            </a:r>
            <a:endParaRPr lang="en-US" sz="1100" dirty="0">
              <a:cs typeface="Calibri"/>
            </a:endParaRPr>
          </a:p>
        </p:txBody>
      </p:sp>
      <p:pic>
        <p:nvPicPr>
          <p:cNvPr id="14" name="Picture 14" descr="A picture containing text, queen, vector graphics, refrigerator&#10;&#10;Description automatically generated">
            <a:extLst>
              <a:ext uri="{FF2B5EF4-FFF2-40B4-BE49-F238E27FC236}">
                <a16:creationId xmlns:a16="http://schemas.microsoft.com/office/drawing/2014/main" id="{A5D5647A-31D2-4B0F-AB2D-D775DDCCD379}"/>
              </a:ext>
            </a:extLst>
          </p:cNvPr>
          <p:cNvPicPr>
            <a:picLocks noChangeAspect="1"/>
          </p:cNvPicPr>
          <p:nvPr/>
        </p:nvPicPr>
        <p:blipFill>
          <a:blip r:embed="rId9"/>
          <a:stretch>
            <a:fillRect/>
          </a:stretch>
        </p:blipFill>
        <p:spPr>
          <a:xfrm>
            <a:off x="880591" y="7620168"/>
            <a:ext cx="2743877" cy="1713445"/>
          </a:xfrm>
          <a:prstGeom prst="rect">
            <a:avLst/>
          </a:prstGeom>
        </p:spPr>
      </p:pic>
      <p:pic>
        <p:nvPicPr>
          <p:cNvPr id="13" name="Picture 13">
            <a:extLst>
              <a:ext uri="{FF2B5EF4-FFF2-40B4-BE49-F238E27FC236}">
                <a16:creationId xmlns:a16="http://schemas.microsoft.com/office/drawing/2014/main" id="{7462AEA0-2EA8-44AB-9456-4142DC275B36}"/>
              </a:ext>
            </a:extLst>
          </p:cNvPr>
          <p:cNvPicPr>
            <a:picLocks noChangeAspect="1"/>
          </p:cNvPicPr>
          <p:nvPr/>
        </p:nvPicPr>
        <p:blipFill>
          <a:blip r:embed="rId10"/>
          <a:stretch>
            <a:fillRect/>
          </a:stretch>
        </p:blipFill>
        <p:spPr>
          <a:xfrm>
            <a:off x="901683" y="7057039"/>
            <a:ext cx="2743877" cy="688848"/>
          </a:xfrm>
          <a:prstGeom prst="rect">
            <a:avLst/>
          </a:prstGeom>
        </p:spPr>
      </p:pic>
      <p:sp>
        <p:nvSpPr>
          <p:cNvPr id="15" name="TextBox 14">
            <a:extLst>
              <a:ext uri="{FF2B5EF4-FFF2-40B4-BE49-F238E27FC236}">
                <a16:creationId xmlns:a16="http://schemas.microsoft.com/office/drawing/2014/main" id="{9CBC487D-58EA-4F52-A0DC-D02F6F76EDB1}"/>
              </a:ext>
            </a:extLst>
          </p:cNvPr>
          <p:cNvSpPr txBox="1"/>
          <p:nvPr/>
        </p:nvSpPr>
        <p:spPr>
          <a:xfrm>
            <a:off x="1089293" y="9081754"/>
            <a:ext cx="2226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Kindergarten Graduatio</a:t>
            </a:r>
            <a:r>
              <a:rPr lang="en-US" sz="1100"/>
              <a:t>n: May 20th</a:t>
            </a:r>
            <a:endParaRPr lang="en-US" sz="1100" dirty="0">
              <a:cs typeface="Calibri"/>
            </a:endParaRPr>
          </a:p>
        </p:txBody>
      </p:sp>
      <p:pic>
        <p:nvPicPr>
          <p:cNvPr id="16" name="Picture 16" descr="Logo, company name&#10;&#10;Description automatically generated">
            <a:extLst>
              <a:ext uri="{FF2B5EF4-FFF2-40B4-BE49-F238E27FC236}">
                <a16:creationId xmlns:a16="http://schemas.microsoft.com/office/drawing/2014/main" id="{E17BC253-8312-494A-B190-9EC5F6257E9B}"/>
              </a:ext>
            </a:extLst>
          </p:cNvPr>
          <p:cNvPicPr>
            <a:picLocks noChangeAspect="1"/>
          </p:cNvPicPr>
          <p:nvPr/>
        </p:nvPicPr>
        <p:blipFill>
          <a:blip r:embed="rId11"/>
          <a:stretch>
            <a:fillRect/>
          </a:stretch>
        </p:blipFill>
        <p:spPr>
          <a:xfrm>
            <a:off x="4545696" y="3248253"/>
            <a:ext cx="1879107" cy="8033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TextBox 16">
            <a:extLst>
              <a:ext uri="{FF2B5EF4-FFF2-40B4-BE49-F238E27FC236}">
                <a16:creationId xmlns:a16="http://schemas.microsoft.com/office/drawing/2014/main" id="{2C505288-0F70-45B8-A42B-109ACDD971D8}"/>
              </a:ext>
            </a:extLst>
          </p:cNvPr>
          <p:cNvSpPr txBox="1"/>
          <p:nvPr/>
        </p:nvSpPr>
        <p:spPr>
          <a:xfrm>
            <a:off x="3990475" y="4099171"/>
            <a:ext cx="28064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May 3rd-18th for grades 3-8</a:t>
            </a:r>
          </a:p>
        </p:txBody>
      </p:sp>
    </p:spTree>
    <p:extLst>
      <p:ext uri="{BB962C8B-B14F-4D97-AF65-F5344CB8AC3E}">
        <p14:creationId xmlns:p14="http://schemas.microsoft.com/office/powerpoint/2010/main" val="3555392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16518712"/>
              </p:ext>
            </p:extLst>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6388"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24377" y="3014417"/>
            <a:ext cx="2923425" cy="6494085"/>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endParaRPr lang="en-US" sz="1600" dirty="0">
              <a:ea typeface="+mn-lt"/>
              <a:cs typeface="+mn-lt"/>
            </a:endParaRPr>
          </a:p>
          <a:p>
            <a:r>
              <a:rPr lang="en-US" sz="1600" dirty="0">
                <a:ea typeface="+mn-lt"/>
                <a:cs typeface="+mn-lt"/>
              </a:rPr>
              <a:t>Miller-  Lanaya Murray </a:t>
            </a:r>
            <a:endParaRPr lang="en-US" dirty="0">
              <a:cs typeface="Calibri" panose="020F0502020204030204"/>
            </a:endParaRPr>
          </a:p>
          <a:p>
            <a:endParaRPr lang="en-US" sz="1600" dirty="0">
              <a:ea typeface="+mn-lt"/>
              <a:cs typeface="+mn-lt"/>
            </a:endParaRPr>
          </a:p>
          <a:p>
            <a:r>
              <a:rPr lang="en-US" sz="1600" dirty="0">
                <a:ea typeface="+mn-lt"/>
                <a:cs typeface="+mn-lt"/>
              </a:rPr>
              <a:t>Flowers- Keanu Williams  </a:t>
            </a:r>
            <a:endParaRPr lang="en-US" dirty="0">
              <a:cs typeface="Calibri" panose="020F0502020204030204"/>
            </a:endParaRPr>
          </a:p>
          <a:p>
            <a:endParaRPr lang="en-US" sz="1600" dirty="0">
              <a:ea typeface="+mn-lt"/>
              <a:cs typeface="+mn-lt"/>
            </a:endParaRPr>
          </a:p>
          <a:p>
            <a:r>
              <a:rPr lang="en-US" sz="1600" dirty="0">
                <a:ea typeface="+mn-lt"/>
                <a:cs typeface="+mn-lt"/>
              </a:rPr>
              <a:t>Vann-  Jacob Leon Lopez</a:t>
            </a:r>
            <a:endParaRPr lang="en-US" dirty="0">
              <a:ea typeface="+mn-lt"/>
              <a:cs typeface="+mn-lt"/>
            </a:endParaRPr>
          </a:p>
          <a:p>
            <a:endParaRPr lang="en-US" sz="1600" dirty="0">
              <a:cs typeface="Calibri" panose="020F0502020204030204"/>
            </a:endParaRPr>
          </a:p>
          <a:p>
            <a:r>
              <a:rPr lang="en-US" sz="1600" dirty="0">
                <a:ea typeface="+mn-lt"/>
                <a:cs typeface="+mn-lt"/>
              </a:rPr>
              <a:t>Simon-  Autumn Kennel</a:t>
            </a:r>
            <a:endParaRPr lang="en-US" dirty="0">
              <a:cs typeface="Calibri" panose="020F0502020204030204"/>
            </a:endParaRPr>
          </a:p>
          <a:p>
            <a:endParaRPr lang="en-US" sz="1600" dirty="0">
              <a:ea typeface="+mn-lt"/>
              <a:cs typeface="+mn-lt"/>
            </a:endParaRPr>
          </a:p>
          <a:p>
            <a:r>
              <a:rPr lang="en-US" sz="1600" dirty="0">
                <a:ea typeface="+mn-lt"/>
                <a:cs typeface="+mn-lt"/>
              </a:rPr>
              <a:t>Figueroa-  Major Gaynor</a:t>
            </a:r>
            <a:endParaRPr lang="en-US" dirty="0">
              <a:cs typeface="Calibri" panose="020F0502020204030204"/>
            </a:endParaRPr>
          </a:p>
          <a:p>
            <a:endParaRPr lang="en-US" sz="1600" dirty="0">
              <a:ea typeface="+mn-lt"/>
              <a:cs typeface="+mn-lt"/>
            </a:endParaRPr>
          </a:p>
          <a:p>
            <a:r>
              <a:rPr lang="en-US" sz="1600" dirty="0">
                <a:ea typeface="+mn-lt"/>
                <a:cs typeface="+mn-lt"/>
              </a:rPr>
              <a:t>Lyons-  Abygael Melo</a:t>
            </a:r>
            <a:endParaRPr lang="en-US" dirty="0">
              <a:cs typeface="Calibri" panose="020F0502020204030204"/>
            </a:endParaRPr>
          </a:p>
          <a:p>
            <a:endParaRPr lang="en-US" sz="1600" dirty="0">
              <a:ea typeface="+mn-lt"/>
              <a:cs typeface="+mn-lt"/>
            </a:endParaRPr>
          </a:p>
          <a:p>
            <a:r>
              <a:rPr lang="en-US" sz="1600" dirty="0">
                <a:ea typeface="+mn-lt"/>
                <a:cs typeface="+mn-lt"/>
              </a:rPr>
              <a:t>Jimenez-  Zion Valle</a:t>
            </a:r>
            <a:endParaRPr lang="en-US" dirty="0">
              <a:cs typeface="Calibri" panose="020F0502020204030204"/>
            </a:endParaRPr>
          </a:p>
          <a:p>
            <a:endParaRPr lang="en-US" sz="1600" dirty="0">
              <a:ea typeface="+mn-lt"/>
              <a:cs typeface="+mn-lt"/>
            </a:endParaRPr>
          </a:p>
          <a:p>
            <a:r>
              <a:rPr lang="en-US" sz="1600" dirty="0">
                <a:ea typeface="+mn-lt"/>
                <a:cs typeface="+mn-lt"/>
              </a:rPr>
              <a:t>King-  Tavion Jones</a:t>
            </a:r>
            <a:endParaRPr lang="en-US" dirty="0">
              <a:cs typeface="Calibri" panose="020F0502020204030204"/>
            </a:endParaRPr>
          </a:p>
          <a:p>
            <a:pPr algn="ctr"/>
            <a:endParaRPr lang="en-US" sz="1600" dirty="0">
              <a:latin typeface="Arial Black" panose="020B0A04020102020204" pitchFamily="34" charset="0"/>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10" name="TextBox 9"/>
          <p:cNvSpPr txBox="1"/>
          <p:nvPr/>
        </p:nvSpPr>
        <p:spPr>
          <a:xfrm>
            <a:off x="3902394" y="3014416"/>
            <a:ext cx="2878632" cy="6463308"/>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panose="020B0604020202020204" pitchFamily="34" charset="0"/>
              <a:cs typeface="Arial" panose="020B0604020202020204" pitchFamily="34" charset="0"/>
            </a:endParaRPr>
          </a:p>
          <a:p>
            <a:endParaRPr lang="en-US" b="1" dirty="0"/>
          </a:p>
          <a:p>
            <a:endParaRPr lang="en-US" dirty="0">
              <a:ea typeface="+mn-lt"/>
              <a:cs typeface="+mn-lt"/>
            </a:endParaRPr>
          </a:p>
          <a:p>
            <a:endParaRPr lang="en-US" dirty="0">
              <a:ea typeface="+mn-lt"/>
              <a:cs typeface="+mn-lt"/>
            </a:endParaRPr>
          </a:p>
          <a:p>
            <a:endParaRPr lang="en-US" dirty="0">
              <a:ea typeface="+mn-lt"/>
              <a:cs typeface="+mn-lt"/>
            </a:endParaRPr>
          </a:p>
          <a:p>
            <a:r>
              <a:rPr lang="en-US" dirty="0">
                <a:ea typeface="+mn-lt"/>
                <a:cs typeface="+mn-lt"/>
              </a:rPr>
              <a:t>ELA: Main idea, Key details </a:t>
            </a:r>
            <a:endParaRPr lang="en-US" dirty="0"/>
          </a:p>
          <a:p>
            <a:endParaRPr lang="en-US" dirty="0">
              <a:ea typeface="+mn-lt"/>
              <a:cs typeface="+mn-lt"/>
            </a:endParaRPr>
          </a:p>
          <a:p>
            <a:r>
              <a:rPr lang="en-US" dirty="0">
                <a:ea typeface="+mn-lt"/>
                <a:cs typeface="+mn-lt"/>
              </a:rPr>
              <a:t>Math: Addition and Subtraction </a:t>
            </a:r>
            <a:endParaRPr lang="en-US" dirty="0">
              <a:cs typeface="Calibri"/>
            </a:endParaRPr>
          </a:p>
          <a:p>
            <a:endParaRPr lang="en-US" dirty="0">
              <a:ea typeface="+mn-lt"/>
              <a:cs typeface="+mn-lt"/>
            </a:endParaRPr>
          </a:p>
          <a:p>
            <a:r>
              <a:rPr lang="en-US" dirty="0">
                <a:ea typeface="+mn-lt"/>
                <a:cs typeface="+mn-lt"/>
              </a:rPr>
              <a:t>Science: Animals </a:t>
            </a:r>
          </a:p>
          <a:p>
            <a:endParaRPr lang="en-US" dirty="0">
              <a:cs typeface="Calibri"/>
            </a:endParaRPr>
          </a:p>
          <a:p>
            <a:r>
              <a:rPr lang="en-US" dirty="0">
                <a:ea typeface="+mn-lt"/>
                <a:cs typeface="+mn-lt"/>
              </a:rPr>
              <a:t>Social Studies: Consumers and Producers </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FADE5C7-F851-3C44-ABC7-49D46424C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85117"/>
            <a:ext cx="5863049" cy="2246098"/>
          </a:xfrm>
          <a:prstGeom prst="rect">
            <a:avLst/>
          </a:prstGeom>
        </p:spPr>
      </p:pic>
      <p:pic>
        <p:nvPicPr>
          <p:cNvPr id="11" name="Picture 10">
            <a:extLst>
              <a:ext uri="{FF2B5EF4-FFF2-40B4-BE49-F238E27FC236}">
                <a16:creationId xmlns:a16="http://schemas.microsoft.com/office/drawing/2014/main" id="{384FCD2D-27D5-D440-9B65-A70024C8C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9" name="Picture 8">
            <a:extLst>
              <a:ext uri="{FF2B5EF4-FFF2-40B4-BE49-F238E27FC236}">
                <a16:creationId xmlns:a16="http://schemas.microsoft.com/office/drawing/2014/main" id="{6214568C-E85B-3443-BC2B-941234B013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734" y="3014416"/>
            <a:ext cx="1141278" cy="1476948"/>
          </a:xfrm>
          <a:prstGeom prst="rect">
            <a:avLst/>
          </a:prstGeom>
        </p:spPr>
      </p:pic>
    </p:spTree>
    <p:extLst>
      <p:ext uri="{BB962C8B-B14F-4D97-AF65-F5344CB8AC3E}">
        <p14:creationId xmlns:p14="http://schemas.microsoft.com/office/powerpoint/2010/main" val="189029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7412"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2" y="3174187"/>
            <a:ext cx="2928697"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endParaRPr lang="en-US" dirty="0"/>
          </a:p>
          <a:p>
            <a:endParaRPr lang="en-US" dirty="0">
              <a:cs typeface="Calibri"/>
            </a:endParaRPr>
          </a:p>
          <a:p>
            <a:endParaRPr lang="en-US" dirty="0">
              <a:latin typeface="Arial"/>
              <a:cs typeface="Arial"/>
            </a:endParaRPr>
          </a:p>
          <a:p>
            <a:endParaRPr lang="en-US" b="1" dirty="0">
              <a:latin typeface="Arial" panose="020B0604020202020204" pitchFamily="34" charset="0"/>
              <a:cs typeface="Arial" panose="020B0604020202020204" pitchFamily="34" charset="0"/>
            </a:endParaRPr>
          </a:p>
          <a:p>
            <a:endParaRPr lang="en-US" b="1" dirty="0">
              <a:latin typeface="Arial"/>
              <a:cs typeface="Arial"/>
            </a:endParaRPr>
          </a:p>
          <a:p>
            <a:endParaRPr lang="en-US" b="1" dirty="0">
              <a:latin typeface="Arial"/>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a:endParaRPr>
          </a:p>
        </p:txBody>
      </p:sp>
      <p:sp>
        <p:nvSpPr>
          <p:cNvPr id="10" name="TextBox 9"/>
          <p:cNvSpPr txBox="1"/>
          <p:nvPr/>
        </p:nvSpPr>
        <p:spPr>
          <a:xfrm>
            <a:off x="3932722" y="3179458"/>
            <a:ext cx="2918151" cy="6324808"/>
          </a:xfrm>
          <a:prstGeom prst="rect">
            <a:avLst/>
          </a:prstGeom>
          <a:noFill/>
          <a:ln>
            <a:solidFill>
              <a:schemeClr val="tx1"/>
            </a:solidFill>
            <a:prstDash val="lgDash"/>
          </a:ln>
        </p:spPr>
        <p:txBody>
          <a:bodyPr wrap="square" lIns="91440" tIns="45720" rIns="91440" bIns="45720" rtlCol="0" anchor="t">
            <a:spAutoFit/>
          </a:bodyPr>
          <a:lstStyle/>
          <a:p>
            <a:r>
              <a:rPr lang="en-US" sz="1650" b="1" dirty="0">
                <a:latin typeface="Arial"/>
                <a:cs typeface="Arial"/>
              </a:rPr>
              <a:t>What are we </a:t>
            </a:r>
          </a:p>
          <a:p>
            <a:r>
              <a:rPr lang="en-US" sz="1650" b="1" dirty="0">
                <a:latin typeface="Arial"/>
                <a:cs typeface="Arial"/>
              </a:rPr>
              <a:t>learning?</a:t>
            </a:r>
            <a:endParaRPr lang="en-US" sz="1650" b="1" dirty="0">
              <a:latin typeface="Arial" panose="020B0604020202020204" pitchFamily="34" charset="0"/>
              <a:cs typeface="Arial" panose="020B0604020202020204" pitchFamily="34" charset="0"/>
            </a:endParaRPr>
          </a:p>
          <a:p>
            <a:pPr algn="ctr"/>
            <a:endParaRPr lang="en-US" b="1" dirty="0">
              <a:latin typeface="Calibri"/>
              <a:cs typeface="Calibri"/>
            </a:endParaRPr>
          </a:p>
          <a:p>
            <a:endParaRPr lang="en-US" dirty="0">
              <a:ea typeface="+mn-lt"/>
              <a:cs typeface="+mn-lt"/>
            </a:endParaRPr>
          </a:p>
          <a:p>
            <a:r>
              <a:rPr lang="en-US" dirty="0">
                <a:ea typeface="+mn-lt"/>
                <a:cs typeface="+mn-lt"/>
              </a:rPr>
              <a:t>Math - Measurements</a:t>
            </a:r>
            <a:endParaRPr lang="en-US" dirty="0"/>
          </a:p>
          <a:p>
            <a:endParaRPr lang="en-US" dirty="0">
              <a:ea typeface="+mn-lt"/>
              <a:cs typeface="+mn-lt"/>
            </a:endParaRPr>
          </a:p>
          <a:p>
            <a:r>
              <a:rPr lang="en-US" dirty="0">
                <a:ea typeface="+mn-lt"/>
                <a:cs typeface="+mn-lt"/>
              </a:rPr>
              <a:t>Science - Science4us</a:t>
            </a:r>
            <a:endParaRPr lang="en-US" dirty="0">
              <a:cs typeface="Calibri"/>
            </a:endParaRPr>
          </a:p>
          <a:p>
            <a:endParaRPr lang="en-US" dirty="0">
              <a:ea typeface="+mn-lt"/>
              <a:cs typeface="+mn-lt"/>
            </a:endParaRPr>
          </a:p>
          <a:p>
            <a:r>
              <a:rPr lang="en-US" dirty="0">
                <a:ea typeface="+mn-lt"/>
                <a:cs typeface="+mn-lt"/>
              </a:rPr>
              <a:t>Social Studies -  Celebrate America</a:t>
            </a:r>
            <a:endParaRPr lang="en-US" dirty="0">
              <a:cs typeface="Calibri"/>
            </a:endParaRPr>
          </a:p>
          <a:p>
            <a:endParaRPr lang="en-US" dirty="0"/>
          </a:p>
          <a:p>
            <a:r>
              <a:rPr lang="en-US" dirty="0">
                <a:ea typeface="+mn-lt"/>
                <a:cs typeface="+mn-lt"/>
              </a:rPr>
              <a:t>ELA -  Fluency, Comprehension, Main Idea, Phonemic Segmentation</a:t>
            </a:r>
          </a:p>
          <a:p>
            <a:endParaRPr lang="en-US" dirty="0">
              <a:ea typeface="+mn-lt"/>
              <a:cs typeface="+mn-lt"/>
            </a:endParaRPr>
          </a:p>
          <a:p>
            <a:endParaRPr lang="en-US" dirty="0">
              <a:ea typeface="+mn-lt"/>
              <a:cs typeface="+mn-lt"/>
            </a:endParaRPr>
          </a:p>
          <a:p>
            <a:endParaRPr lang="en-US" dirty="0">
              <a:ea typeface="+mn-lt"/>
              <a:cs typeface="+mn-lt"/>
            </a:endParaRPr>
          </a:p>
          <a:p>
            <a:endParaRPr lang="en-US" dirty="0"/>
          </a:p>
          <a:p>
            <a:br>
              <a:rPr lang="en-US" dirty="0"/>
            </a:br>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a:p>
            <a:endParaRPr lang="en-US" sz="165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D9A3F5-A2C1-3B4A-8208-ABEBCACD5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77445"/>
            <a:ext cx="5863049" cy="2502013"/>
          </a:xfrm>
          <a:prstGeom prst="rect">
            <a:avLst/>
          </a:prstGeom>
        </p:spPr>
      </p:pic>
      <p:pic>
        <p:nvPicPr>
          <p:cNvPr id="11" name="Picture 10">
            <a:extLst>
              <a:ext uri="{FF2B5EF4-FFF2-40B4-BE49-F238E27FC236}">
                <a16:creationId xmlns:a16="http://schemas.microsoft.com/office/drawing/2014/main" id="{27CECD07-C66C-3344-8425-4922C191D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9" name="Picture 8">
            <a:extLst>
              <a:ext uri="{FF2B5EF4-FFF2-40B4-BE49-F238E27FC236}">
                <a16:creationId xmlns:a16="http://schemas.microsoft.com/office/drawing/2014/main" id="{FA3098CA-C56C-5347-A854-50AD0DE5A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131" y="3174187"/>
            <a:ext cx="861951" cy="1115466"/>
          </a:xfrm>
          <a:prstGeom prst="rect">
            <a:avLst/>
          </a:prstGeom>
        </p:spPr>
      </p:pic>
      <p:sp>
        <p:nvSpPr>
          <p:cNvPr id="3" name="TextBox 2">
            <a:extLst>
              <a:ext uri="{FF2B5EF4-FFF2-40B4-BE49-F238E27FC236}">
                <a16:creationId xmlns:a16="http://schemas.microsoft.com/office/drawing/2014/main" id="{444204A1-9050-4AB0-AB54-9F21E8C302EB}"/>
              </a:ext>
            </a:extLst>
          </p:cNvPr>
          <p:cNvSpPr txBox="1"/>
          <p:nvPr/>
        </p:nvSpPr>
        <p:spPr>
          <a:xfrm>
            <a:off x="1075071" y="3503762"/>
            <a:ext cx="274320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cs typeface="Calibri"/>
            </a:endParaRPr>
          </a:p>
          <a:p>
            <a:r>
              <a:rPr lang="en-US" sz="1600" dirty="0">
                <a:cs typeface="Calibri"/>
              </a:rPr>
              <a:t>Osorio  - Nehemiah Saintine</a:t>
            </a:r>
          </a:p>
          <a:p>
            <a:endParaRPr lang="en-US" sz="1600" dirty="0">
              <a:cs typeface="Calibri"/>
            </a:endParaRPr>
          </a:p>
          <a:p>
            <a:r>
              <a:rPr lang="en-US" sz="1600" dirty="0">
                <a:cs typeface="Calibri"/>
              </a:rPr>
              <a:t>Staley - Alejandro Blanco</a:t>
            </a:r>
          </a:p>
          <a:p>
            <a:endParaRPr lang="en-US" sz="1600" dirty="0">
              <a:cs typeface="Calibri"/>
            </a:endParaRPr>
          </a:p>
          <a:p>
            <a:r>
              <a:rPr lang="en-US" sz="1600" dirty="0">
                <a:cs typeface="Calibri"/>
              </a:rPr>
              <a:t>Santiago - </a:t>
            </a:r>
            <a:r>
              <a:rPr lang="en-US" sz="1600" dirty="0" err="1">
                <a:cs typeface="Calibri"/>
              </a:rPr>
              <a:t>Jovaniel</a:t>
            </a:r>
            <a:r>
              <a:rPr lang="en-US" sz="1600" dirty="0">
                <a:cs typeface="Calibri"/>
              </a:rPr>
              <a:t> Dickinson</a:t>
            </a:r>
          </a:p>
          <a:p>
            <a:endParaRPr lang="en-US" sz="1600" dirty="0">
              <a:cs typeface="Calibri"/>
            </a:endParaRPr>
          </a:p>
          <a:p>
            <a:r>
              <a:rPr lang="en-US" sz="1600" dirty="0" err="1">
                <a:cs typeface="Calibri"/>
              </a:rPr>
              <a:t>Latorre</a:t>
            </a:r>
            <a:r>
              <a:rPr lang="en-US" sz="1600" dirty="0">
                <a:cs typeface="Calibri"/>
              </a:rPr>
              <a:t> - Abigail James</a:t>
            </a:r>
          </a:p>
          <a:p>
            <a:endParaRPr lang="en-US" sz="1600" dirty="0">
              <a:cs typeface="Calibri"/>
            </a:endParaRPr>
          </a:p>
          <a:p>
            <a:r>
              <a:rPr lang="en-US" sz="1600" dirty="0">
                <a:cs typeface="Calibri"/>
              </a:rPr>
              <a:t>Sherman - Kayleigh Jackson</a:t>
            </a:r>
          </a:p>
          <a:p>
            <a:endParaRPr lang="en-US" sz="1600" dirty="0">
              <a:cs typeface="Calibri"/>
            </a:endParaRPr>
          </a:p>
          <a:p>
            <a:r>
              <a:rPr lang="en-US" sz="1600" dirty="0">
                <a:cs typeface="Calibri"/>
              </a:rPr>
              <a:t>Rodriguez - Nathan Suarez</a:t>
            </a:r>
          </a:p>
          <a:p>
            <a:endParaRPr lang="en-US" sz="1600" dirty="0">
              <a:cs typeface="Calibri"/>
            </a:endParaRPr>
          </a:p>
          <a:p>
            <a:r>
              <a:rPr lang="en-US" sz="1600" dirty="0" err="1">
                <a:cs typeface="Calibri"/>
              </a:rPr>
              <a:t>McGucken</a:t>
            </a:r>
            <a:r>
              <a:rPr lang="en-US" sz="1600" dirty="0">
                <a:cs typeface="Calibri"/>
              </a:rPr>
              <a:t> - Jazmine Hines</a:t>
            </a: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p:txBody>
      </p:sp>
    </p:spTree>
    <p:extLst>
      <p:ext uri="{BB962C8B-B14F-4D97-AF65-F5344CB8AC3E}">
        <p14:creationId xmlns:p14="http://schemas.microsoft.com/office/powerpoint/2010/main" val="398605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18436"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5" y="3157437"/>
            <a:ext cx="2918152" cy="6463308"/>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fontAlgn="base"/>
            <a:endParaRPr lang="en-US" b="1" dirty="0"/>
          </a:p>
          <a:p>
            <a:r>
              <a:rPr lang="en-US">
                <a:ea typeface="+mn-lt"/>
                <a:cs typeface="+mn-lt"/>
              </a:rPr>
              <a:t>Figueroa- Emily Boamah</a:t>
            </a:r>
            <a:endParaRPr lang="en-US"/>
          </a:p>
          <a:p>
            <a:endParaRPr lang="en-US" dirty="0">
              <a:ea typeface="+mn-lt"/>
              <a:cs typeface="+mn-lt"/>
            </a:endParaRPr>
          </a:p>
          <a:p>
            <a:r>
              <a:rPr lang="en-US">
                <a:ea typeface="+mn-lt"/>
                <a:cs typeface="+mn-lt"/>
              </a:rPr>
              <a:t>Ortiz- Aideliz Pabón</a:t>
            </a:r>
            <a:endParaRPr lang="en-US">
              <a:cs typeface="Calibri"/>
            </a:endParaRPr>
          </a:p>
          <a:p>
            <a:endParaRPr lang="en-US" dirty="0">
              <a:ea typeface="+mn-lt"/>
              <a:cs typeface="+mn-lt"/>
            </a:endParaRPr>
          </a:p>
          <a:p>
            <a:r>
              <a:rPr lang="en-US">
                <a:ea typeface="+mn-lt"/>
                <a:cs typeface="+mn-lt"/>
              </a:rPr>
              <a:t>Rodriguez- Bryan Muguercia</a:t>
            </a:r>
            <a:endParaRPr lang="en-US">
              <a:cs typeface="Calibri"/>
            </a:endParaRPr>
          </a:p>
          <a:p>
            <a:endParaRPr lang="en-US" dirty="0">
              <a:ea typeface="+mn-lt"/>
              <a:cs typeface="+mn-lt"/>
            </a:endParaRPr>
          </a:p>
          <a:p>
            <a:r>
              <a:rPr lang="en-US">
                <a:ea typeface="+mn-lt"/>
                <a:cs typeface="+mn-lt"/>
              </a:rPr>
              <a:t>Morales-Timothy Williams </a:t>
            </a:r>
            <a:endParaRPr lang="en-US">
              <a:cs typeface="Calibri"/>
            </a:endParaRPr>
          </a:p>
          <a:p>
            <a:endParaRPr lang="en-US" dirty="0">
              <a:ea typeface="+mn-lt"/>
              <a:cs typeface="+mn-lt"/>
            </a:endParaRPr>
          </a:p>
          <a:p>
            <a:r>
              <a:rPr lang="en-US">
                <a:ea typeface="+mn-lt"/>
                <a:cs typeface="+mn-lt"/>
              </a:rPr>
              <a:t>Duncan- Khailand Jones </a:t>
            </a:r>
            <a:endParaRPr lang="en-US">
              <a:cs typeface="Calibri"/>
            </a:endParaRPr>
          </a:p>
          <a:p>
            <a:endParaRPr lang="en-US" dirty="0">
              <a:ea typeface="+mn-lt"/>
              <a:cs typeface="+mn-lt"/>
            </a:endParaRPr>
          </a:p>
          <a:p>
            <a:r>
              <a:rPr lang="en-US">
                <a:ea typeface="+mn-lt"/>
                <a:cs typeface="+mn-lt"/>
              </a:rPr>
              <a:t>Bridgewater- Jace Toro</a:t>
            </a:r>
            <a:endParaRPr lang="en-US">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ea typeface="+mn-lt"/>
              <a:cs typeface="+mn-lt"/>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a:p>
            <a:endParaRPr lang="en-US" b="1" dirty="0">
              <a:latin typeface="Calibri"/>
              <a:cs typeface="Calibri"/>
            </a:endParaRPr>
          </a:p>
        </p:txBody>
      </p:sp>
      <p:sp>
        <p:nvSpPr>
          <p:cNvPr id="10" name="TextBox 9"/>
          <p:cNvSpPr txBox="1"/>
          <p:nvPr/>
        </p:nvSpPr>
        <p:spPr>
          <a:xfrm>
            <a:off x="3920380" y="3179965"/>
            <a:ext cx="2878632"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p>
          <a:p>
            <a:endParaRPr lang="en-US" dirty="0"/>
          </a:p>
          <a:p>
            <a:endParaRPr lang="en-US" dirty="0">
              <a:ea typeface="+mn-lt"/>
              <a:cs typeface="+mn-lt"/>
            </a:endParaRPr>
          </a:p>
          <a:p>
            <a:endParaRPr lang="en-US" dirty="0">
              <a:ea typeface="+mn-lt"/>
              <a:cs typeface="+mn-lt"/>
            </a:endParaRPr>
          </a:p>
          <a:p>
            <a:r>
              <a:rPr lang="en-US" dirty="0">
                <a:ea typeface="+mn-lt"/>
                <a:cs typeface="+mn-lt"/>
              </a:rPr>
              <a:t>Math:  Measurement inches &amp; centimeters </a:t>
            </a:r>
            <a:endParaRPr lang="en-US" dirty="0">
              <a:cs typeface="Calibri"/>
            </a:endParaRPr>
          </a:p>
          <a:p>
            <a:endParaRPr lang="en-US" dirty="0">
              <a:ea typeface="+mn-lt"/>
              <a:cs typeface="+mn-lt"/>
            </a:endParaRPr>
          </a:p>
          <a:p>
            <a:r>
              <a:rPr lang="en-US" dirty="0">
                <a:ea typeface="+mn-lt"/>
                <a:cs typeface="+mn-lt"/>
              </a:rPr>
              <a:t>Science: Life Cycle</a:t>
            </a:r>
            <a:endParaRPr lang="en-US" dirty="0">
              <a:cs typeface="Calibri"/>
            </a:endParaRPr>
          </a:p>
          <a:p>
            <a:endParaRPr lang="en-US" dirty="0">
              <a:ea typeface="+mn-lt"/>
              <a:cs typeface="+mn-lt"/>
            </a:endParaRPr>
          </a:p>
          <a:p>
            <a:r>
              <a:rPr lang="en-US" dirty="0">
                <a:ea typeface="+mn-lt"/>
                <a:cs typeface="+mn-lt"/>
              </a:rPr>
              <a:t>Social Studies: Goods and Services</a:t>
            </a:r>
          </a:p>
          <a:p>
            <a:endParaRPr lang="en-US" dirty="0">
              <a:cs typeface="Calibri"/>
            </a:endParaRPr>
          </a:p>
          <a:p>
            <a:r>
              <a:rPr lang="en-US" dirty="0">
                <a:ea typeface="+mn-lt"/>
                <a:cs typeface="+mn-lt"/>
              </a:rPr>
              <a:t>ELA: Key Details, Adverbs &amp; Prepositions</a:t>
            </a:r>
            <a:endParaRPr lang="en-US" dirty="0">
              <a:cs typeface="Calibri"/>
            </a:endParaRPr>
          </a:p>
          <a:p>
            <a:endParaRPr lang="en-US" dirty="0">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pic>
        <p:nvPicPr>
          <p:cNvPr id="6" name="Picture 5">
            <a:extLst>
              <a:ext uri="{FF2B5EF4-FFF2-40B4-BE49-F238E27FC236}">
                <a16:creationId xmlns:a16="http://schemas.microsoft.com/office/drawing/2014/main" id="{2DD86565-55B1-EA42-9F46-A1A069E34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5" y="631840"/>
            <a:ext cx="5863048" cy="2500786"/>
          </a:xfrm>
          <a:prstGeom prst="rect">
            <a:avLst/>
          </a:prstGeom>
        </p:spPr>
      </p:pic>
      <p:pic>
        <p:nvPicPr>
          <p:cNvPr id="11" name="Picture 10">
            <a:extLst>
              <a:ext uri="{FF2B5EF4-FFF2-40B4-BE49-F238E27FC236}">
                <a16:creationId xmlns:a16="http://schemas.microsoft.com/office/drawing/2014/main" id="{A84D0340-7D4E-1A4C-9857-FA635CCE3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AE5C788F-90D3-4E18-8D13-6C2C157D353F}"/>
              </a:ext>
            </a:extLst>
          </p:cNvPr>
          <p:cNvPicPr>
            <a:picLocks noChangeAspect="1"/>
          </p:cNvPicPr>
          <p:nvPr/>
        </p:nvPicPr>
        <p:blipFill>
          <a:blip r:embed="rId7"/>
          <a:stretch>
            <a:fillRect/>
          </a:stretch>
        </p:blipFill>
        <p:spPr>
          <a:xfrm>
            <a:off x="5853028" y="3180384"/>
            <a:ext cx="945785" cy="1219934"/>
          </a:xfrm>
          <a:prstGeom prst="rect">
            <a:avLst/>
          </a:prstGeom>
        </p:spPr>
      </p:pic>
    </p:spTree>
    <p:extLst>
      <p:ext uri="{BB962C8B-B14F-4D97-AF65-F5344CB8AC3E}">
        <p14:creationId xmlns:p14="http://schemas.microsoft.com/office/powerpoint/2010/main" val="73631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C814-412B-49E7-AE2E-5142A3B4EB40}"/>
              </a:ext>
            </a:extLst>
          </p:cNvPr>
          <p:cNvSpPr>
            <a:spLocks noGrp="1"/>
          </p:cNvSpPr>
          <p:nvPr>
            <p:ph type="title"/>
          </p:nvPr>
        </p:nvSpPr>
        <p:spPr/>
        <p:txBody>
          <a:bodyPr/>
          <a:lstStyle/>
          <a:p>
            <a:endParaRPr lang="en-US" dirty="0"/>
          </a:p>
        </p:txBody>
      </p:sp>
      <p:graphicFrame>
        <p:nvGraphicFramePr>
          <p:cNvPr id="8" name="Content Placeholder 7">
            <a:extLst>
              <a:ext uri="{FF2B5EF4-FFF2-40B4-BE49-F238E27FC236}">
                <a16:creationId xmlns:a16="http://schemas.microsoft.com/office/drawing/2014/main" id="{54047E9B-F414-4F2D-9977-7A51C3475D2A}"/>
              </a:ext>
            </a:extLst>
          </p:cNvPr>
          <p:cNvGraphicFramePr>
            <a:graphicFrameLocks noGrp="1" noChangeAspect="1"/>
          </p:cNvGraphicFramePr>
          <p:nvPr>
            <p:ph idx="1"/>
            <p:extLst>
              <p:ext uri="{D42A27DB-BD31-4B8C-83A1-F6EECF244321}">
                <p14:modId xmlns:p14="http://schemas.microsoft.com/office/powerpoint/2010/main" val="3914754221"/>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19461" name="Acrobat Document" r:id="rId3" imgW="5828911" imgH="7543536" progId="AcroExch.Document.DC">
                  <p:embed/>
                </p:oleObj>
              </mc:Choice>
              <mc:Fallback>
                <p:oleObj name="Acrobat Document" r:id="rId3" imgW="5828911" imgH="7543536" progId="AcroExch.Document.DC">
                  <p:embed/>
                  <p:pic>
                    <p:nvPicPr>
                      <p:cNvPr id="8" name="Content Placeholder 7">
                        <a:extLst>
                          <a:ext uri="{FF2B5EF4-FFF2-40B4-BE49-F238E27FC236}">
                            <a16:creationId xmlns:a16="http://schemas.microsoft.com/office/drawing/2014/main" id="{54047E9B-F414-4F2D-9977-7A51C3475D2A}"/>
                          </a:ext>
                        </a:extLst>
                      </p:cNvPr>
                      <p:cNvPicPr/>
                      <p:nvPr/>
                    </p:nvPicPr>
                    <p:blipFill>
                      <a:blip r:embed="rId4"/>
                      <a:stretch>
                        <a:fillRect/>
                      </a:stretch>
                    </p:blipFill>
                    <p:spPr>
                      <a:xfrm>
                        <a:off x="0" y="0"/>
                        <a:ext cx="7772400" cy="1005840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2D480575-6785-473F-8EE9-389A6C54B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65776"/>
            <a:ext cx="5874595" cy="2481870"/>
          </a:xfrm>
          <a:prstGeom prst="rect">
            <a:avLst/>
          </a:prstGeom>
        </p:spPr>
      </p:pic>
      <p:pic>
        <p:nvPicPr>
          <p:cNvPr id="10" name="Picture 9">
            <a:extLst>
              <a:ext uri="{FF2B5EF4-FFF2-40B4-BE49-F238E27FC236}">
                <a16:creationId xmlns:a16="http://schemas.microsoft.com/office/drawing/2014/main" id="{574C1488-2903-4E86-AE0E-4EDB3C3E2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sp>
        <p:nvSpPr>
          <p:cNvPr id="11" name="TextBox 10">
            <a:extLst>
              <a:ext uri="{FF2B5EF4-FFF2-40B4-BE49-F238E27FC236}">
                <a16:creationId xmlns:a16="http://schemas.microsoft.com/office/drawing/2014/main" id="{6730A6D8-25D5-4147-A7AC-0438E55D2EDA}"/>
              </a:ext>
            </a:extLst>
          </p:cNvPr>
          <p:cNvSpPr txBox="1"/>
          <p:nvPr/>
        </p:nvSpPr>
        <p:spPr>
          <a:xfrm>
            <a:off x="935965" y="3194986"/>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endParaRPr lang="en-US" dirty="0">
              <a:latin typeface="Arial Black" panose="020B0A04020102020204" pitchFamily="34" charset="0"/>
            </a:endParaRPr>
          </a:p>
          <a:p>
            <a:r>
              <a:rPr lang="en-US">
                <a:ea typeface="+mn-lt"/>
                <a:cs typeface="+mn-lt"/>
              </a:rPr>
              <a:t>Anderson: Joanelis Toro</a:t>
            </a:r>
            <a:endParaRPr lang="en-US" dirty="0">
              <a:cs typeface="Calibri"/>
            </a:endParaRPr>
          </a:p>
          <a:p>
            <a:endParaRPr lang="en-US" dirty="0">
              <a:cs typeface="Calibri"/>
            </a:endParaRPr>
          </a:p>
          <a:p>
            <a:r>
              <a:rPr lang="en-US">
                <a:ea typeface="+mn-lt"/>
                <a:cs typeface="+mn-lt"/>
              </a:rPr>
              <a:t>Cook:  Jack Bradley</a:t>
            </a:r>
            <a:endParaRPr lang="en-US" dirty="0">
              <a:cs typeface="Calibri"/>
            </a:endParaRPr>
          </a:p>
          <a:p>
            <a:endParaRPr lang="en-US" dirty="0">
              <a:cs typeface="Calibri"/>
            </a:endParaRPr>
          </a:p>
          <a:p>
            <a:r>
              <a:rPr lang="en-US" dirty="0">
                <a:ea typeface="+mn-lt"/>
                <a:cs typeface="+mn-lt"/>
              </a:rPr>
              <a:t>Garcia: Mathew Rodriguez</a:t>
            </a:r>
            <a:endParaRPr lang="en-US" dirty="0">
              <a:cs typeface="Calibri"/>
            </a:endParaRPr>
          </a:p>
          <a:p>
            <a:endParaRPr lang="en-US" dirty="0">
              <a:ea typeface="+mn-lt"/>
              <a:cs typeface="+mn-lt"/>
            </a:endParaRPr>
          </a:p>
          <a:p>
            <a:r>
              <a:rPr lang="en-US">
                <a:ea typeface="+mn-lt"/>
                <a:cs typeface="+mn-lt"/>
              </a:rPr>
              <a:t>Lewis: Nathanail Kreps</a:t>
            </a:r>
          </a:p>
          <a:p>
            <a:endParaRPr lang="en-US" dirty="0">
              <a:latin typeface="Calibri"/>
              <a:cs typeface="Calibri"/>
            </a:endParaRPr>
          </a:p>
          <a:p>
            <a:r>
              <a:rPr lang="en-US" dirty="0">
                <a:latin typeface="Calibri"/>
                <a:cs typeface="Calibri"/>
              </a:rPr>
              <a:t>Wilson: Quinn Leedy</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12" name="TextBox 11">
            <a:extLst>
              <a:ext uri="{FF2B5EF4-FFF2-40B4-BE49-F238E27FC236}">
                <a16:creationId xmlns:a16="http://schemas.microsoft.com/office/drawing/2014/main" id="{B3ED63C7-030E-4B7A-A85C-3A2366711831}"/>
              </a:ext>
            </a:extLst>
          </p:cNvPr>
          <p:cNvSpPr txBox="1"/>
          <p:nvPr/>
        </p:nvSpPr>
        <p:spPr>
          <a:xfrm>
            <a:off x="3920379" y="3194984"/>
            <a:ext cx="2916055" cy="6317114"/>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What are we</a:t>
            </a:r>
          </a:p>
          <a:p>
            <a:r>
              <a:rPr lang="en-US" b="1" dirty="0">
                <a:latin typeface="Arial" panose="020B0604020202020204" pitchFamily="34" charset="0"/>
                <a:cs typeface="Arial" panose="020B0604020202020204" pitchFamily="34" charset="0"/>
              </a:rPr>
              <a:t>learning?</a:t>
            </a:r>
          </a:p>
          <a:p>
            <a:pPr algn="ctr"/>
            <a:endParaRPr lang="en-US" sz="1100" b="1" dirty="0">
              <a:latin typeface="Arial" panose="020B0604020202020204" pitchFamily="34" charset="0"/>
              <a:cs typeface="Arial" panose="020B0604020202020204" pitchFamily="34" charset="0"/>
            </a:endParaRPr>
          </a:p>
          <a:p>
            <a:pPr algn="ctr"/>
            <a:endParaRPr lang="en-US" sz="1100" b="1" dirty="0">
              <a:latin typeface="Arial" panose="020B0604020202020204" pitchFamily="34" charset="0"/>
              <a:cs typeface="Arial" panose="020B0604020202020204" pitchFamily="34" charset="0"/>
            </a:endParaRPr>
          </a:p>
          <a:p>
            <a:pPr algn="ctr"/>
            <a:endParaRPr lang="en-US" sz="1050" dirty="0">
              <a:ea typeface="+mn-lt"/>
              <a:cs typeface="+mn-lt"/>
            </a:endParaRPr>
          </a:p>
          <a:p>
            <a:r>
              <a:rPr lang="en-US" sz="1050" dirty="0">
                <a:ea typeface="+mn-lt"/>
                <a:cs typeface="+mn-lt"/>
              </a:rPr>
              <a:t> </a:t>
            </a:r>
            <a:r>
              <a:rPr lang="en-US" sz="1400" dirty="0">
                <a:ea typeface="+mn-lt"/>
                <a:cs typeface="+mn-lt"/>
              </a:rPr>
              <a:t>Math- Perimeter and area of</a:t>
            </a:r>
          </a:p>
          <a:p>
            <a:r>
              <a:rPr lang="en-US" sz="1400" dirty="0">
                <a:ea typeface="+mn-lt"/>
                <a:cs typeface="+mn-lt"/>
              </a:rPr>
              <a:t>Given shapes. </a:t>
            </a:r>
          </a:p>
          <a:p>
            <a:endParaRPr lang="en-US" sz="1400" dirty="0">
              <a:ea typeface="+mn-lt"/>
              <a:cs typeface="+mn-lt"/>
            </a:endParaRPr>
          </a:p>
          <a:p>
            <a:r>
              <a:rPr lang="en-US" sz="1400" dirty="0">
                <a:ea typeface="+mn-lt"/>
                <a:cs typeface="+mn-lt"/>
              </a:rPr>
              <a:t>Writing- Opinion pieces on topics that support point of view with reasons.</a:t>
            </a:r>
            <a:endParaRPr lang="en-US" sz="1400" dirty="0">
              <a:cs typeface="Calibri"/>
            </a:endParaRPr>
          </a:p>
          <a:p>
            <a:endParaRPr lang="en-US" sz="1400" dirty="0">
              <a:cs typeface="Calibri"/>
            </a:endParaRPr>
          </a:p>
          <a:p>
            <a:r>
              <a:rPr lang="en-US" sz="1400" dirty="0">
                <a:ea typeface="+mn-lt"/>
                <a:cs typeface="+mn-lt"/>
              </a:rPr>
              <a:t>Reading- Point of View from students to Narrator to Characters</a:t>
            </a:r>
            <a:endParaRPr lang="en-US" sz="1400" dirty="0">
              <a:cs typeface="Calibri"/>
            </a:endParaRPr>
          </a:p>
          <a:p>
            <a:br>
              <a:rPr lang="en-US" sz="1400" dirty="0"/>
            </a:br>
            <a:r>
              <a:rPr lang="en-US" sz="1400" dirty="0">
                <a:ea typeface="+mn-lt"/>
                <a:cs typeface="+mn-lt"/>
              </a:rPr>
              <a:t>Science- Classifying animals into vertebrates and invertebrates then sorting into types</a:t>
            </a:r>
            <a:endParaRPr lang="en-US" sz="1400" dirty="0">
              <a:cs typeface="Calibri"/>
            </a:endParaRPr>
          </a:p>
          <a:p>
            <a:endParaRPr lang="en-US" sz="1400" dirty="0">
              <a:ea typeface="+mn-lt"/>
              <a:cs typeface="+mn-lt"/>
            </a:endParaRPr>
          </a:p>
          <a:p>
            <a:r>
              <a:rPr lang="en-US" sz="1400" dirty="0">
                <a:ea typeface="+mn-lt"/>
                <a:cs typeface="+mn-lt"/>
              </a:rPr>
              <a:t>Social Studies-The students will focus on economics. They will learn how scarcity influences the need for trading goods and services. The students will also study money and its various forms of currencies. </a:t>
            </a:r>
            <a:endParaRPr lang="en-US" sz="1400" dirty="0">
              <a:cs typeface="Calibri" panose="020F0502020204030204"/>
            </a:endParaRPr>
          </a:p>
          <a:p>
            <a:endParaRPr lang="en-US" sz="1400" dirty="0">
              <a:latin typeface="Calibri"/>
              <a:cs typeface="Calibri"/>
            </a:endParaRPr>
          </a:p>
          <a:p>
            <a:r>
              <a:rPr lang="en-US" sz="1400" dirty="0">
                <a:latin typeface="Calibri"/>
                <a:cs typeface="Calibri"/>
              </a:rPr>
              <a:t>Online Tools: Achieve 3000, two articles per week and 4 green lights using Reflex Math</a:t>
            </a:r>
          </a:p>
        </p:txBody>
      </p:sp>
      <p:pic>
        <p:nvPicPr>
          <p:cNvPr id="3" name="Picture 3" descr="A close up of a sign&#10;&#10;Description automatically generated">
            <a:extLst>
              <a:ext uri="{FF2B5EF4-FFF2-40B4-BE49-F238E27FC236}">
                <a16:creationId xmlns:a16="http://schemas.microsoft.com/office/drawing/2014/main" id="{3B065BB5-509C-4742-9C9C-FC075B3D9D03}"/>
              </a:ext>
            </a:extLst>
          </p:cNvPr>
          <p:cNvPicPr>
            <a:picLocks noChangeAspect="1"/>
          </p:cNvPicPr>
          <p:nvPr/>
        </p:nvPicPr>
        <p:blipFill>
          <a:blip r:embed="rId7"/>
          <a:stretch>
            <a:fillRect/>
          </a:stretch>
        </p:blipFill>
        <p:spPr>
          <a:xfrm>
            <a:off x="5930900" y="3170800"/>
            <a:ext cx="874263" cy="1126591"/>
          </a:xfrm>
          <a:prstGeom prst="rect">
            <a:avLst/>
          </a:prstGeom>
        </p:spPr>
      </p:pic>
    </p:spTree>
    <p:extLst>
      <p:ext uri="{BB962C8B-B14F-4D97-AF65-F5344CB8AC3E}">
        <p14:creationId xmlns:p14="http://schemas.microsoft.com/office/powerpoint/2010/main" val="312383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516166439"/>
              </p:ext>
            </p:extLst>
          </p:nvPr>
        </p:nvGraphicFramePr>
        <p:xfrm>
          <a:off x="0" y="0"/>
          <a:ext cx="7772400" cy="10058400"/>
        </p:xfrm>
        <a:graphic>
          <a:graphicData uri="http://schemas.openxmlformats.org/presentationml/2006/ole">
            <mc:AlternateContent xmlns:mc="http://schemas.openxmlformats.org/markup-compatibility/2006">
              <mc:Choice xmlns:v="urn:schemas-microsoft-com:vml" Requires="v">
                <p:oleObj spid="_x0000_s20485"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0"/>
                        <a:ext cx="7772400" cy="10058400"/>
                      </a:xfrm>
                      <a:prstGeom prst="rect">
                        <a:avLst/>
                      </a:prstGeom>
                    </p:spPr>
                  </p:pic>
                </p:oleObj>
              </mc:Fallback>
            </mc:AlternateContent>
          </a:graphicData>
        </a:graphic>
      </p:graphicFrame>
      <p:sp>
        <p:nvSpPr>
          <p:cNvPr id="8" name="TextBox 7"/>
          <p:cNvSpPr txBox="1"/>
          <p:nvPr/>
        </p:nvSpPr>
        <p:spPr>
          <a:xfrm>
            <a:off x="935963" y="3206930"/>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pPr algn="ctr"/>
            <a:endParaRPr lang="en-US" dirty="0">
              <a:latin typeface="Arial Black" panose="020B0A04020102020204" pitchFamily="34" charset="0"/>
            </a:endParaRPr>
          </a:p>
          <a:p>
            <a:r>
              <a:rPr lang="en-US" dirty="0">
                <a:ea typeface="+mn-lt"/>
                <a:cs typeface="+mn-lt"/>
              </a:rPr>
              <a:t>Brown- Annalise </a:t>
            </a:r>
            <a:r>
              <a:rPr lang="en-US" dirty="0" err="1">
                <a:ea typeface="+mn-lt"/>
                <a:cs typeface="+mn-lt"/>
              </a:rPr>
              <a:t>Mangual</a:t>
            </a:r>
            <a:endParaRPr lang="en-US" dirty="0"/>
          </a:p>
          <a:p>
            <a:endParaRPr lang="en-US" dirty="0">
              <a:ea typeface="+mn-lt"/>
              <a:cs typeface="+mn-lt"/>
            </a:endParaRPr>
          </a:p>
          <a:p>
            <a:r>
              <a:rPr lang="en-US" dirty="0" err="1">
                <a:ea typeface="+mn-lt"/>
                <a:cs typeface="+mn-lt"/>
              </a:rPr>
              <a:t>Wilkey</a:t>
            </a:r>
            <a:r>
              <a:rPr lang="en-US" dirty="0">
                <a:ea typeface="+mn-lt"/>
                <a:cs typeface="+mn-lt"/>
              </a:rPr>
              <a:t>- </a:t>
            </a:r>
            <a:r>
              <a:rPr lang="en-US" dirty="0" err="1">
                <a:ea typeface="+mn-lt"/>
                <a:cs typeface="+mn-lt"/>
              </a:rPr>
              <a:t>Yozuel</a:t>
            </a:r>
            <a:r>
              <a:rPr lang="en-US" dirty="0">
                <a:ea typeface="+mn-lt"/>
                <a:cs typeface="+mn-lt"/>
              </a:rPr>
              <a:t> Rivas</a:t>
            </a:r>
            <a:endParaRPr lang="en-US" dirty="0">
              <a:cs typeface="Calibri"/>
            </a:endParaRPr>
          </a:p>
          <a:p>
            <a:endParaRPr lang="en-US" dirty="0">
              <a:ea typeface="+mn-lt"/>
              <a:cs typeface="+mn-lt"/>
            </a:endParaRPr>
          </a:p>
          <a:p>
            <a:r>
              <a:rPr lang="en-US" dirty="0">
                <a:ea typeface="+mn-lt"/>
                <a:cs typeface="+mn-lt"/>
              </a:rPr>
              <a:t>Monteiro- Camila Machado</a:t>
            </a:r>
            <a:endParaRPr lang="en-US" dirty="0">
              <a:cs typeface="Calibri"/>
            </a:endParaRPr>
          </a:p>
          <a:p>
            <a:endParaRPr lang="en-US" dirty="0">
              <a:ea typeface="+mn-lt"/>
              <a:cs typeface="+mn-lt"/>
            </a:endParaRPr>
          </a:p>
          <a:p>
            <a:r>
              <a:rPr lang="en-US" dirty="0">
                <a:ea typeface="+mn-lt"/>
                <a:cs typeface="+mn-lt"/>
              </a:rPr>
              <a:t>Malinowski- </a:t>
            </a:r>
            <a:r>
              <a:rPr lang="en-US" dirty="0" err="1">
                <a:ea typeface="+mn-lt"/>
                <a:cs typeface="+mn-lt"/>
              </a:rPr>
              <a:t>De'Montay</a:t>
            </a:r>
            <a:r>
              <a:rPr lang="en-US" dirty="0">
                <a:ea typeface="+mn-lt"/>
                <a:cs typeface="+mn-lt"/>
              </a:rPr>
              <a:t> Thomas</a:t>
            </a:r>
          </a:p>
          <a:p>
            <a:endParaRPr lang="en-US" dirty="0">
              <a:cs typeface="Calibri"/>
            </a:endParaRPr>
          </a:p>
          <a:p>
            <a:r>
              <a:rPr lang="en-US" dirty="0">
                <a:ea typeface="+mn-lt"/>
                <a:cs typeface="+mn-lt"/>
              </a:rPr>
              <a:t>Peterson- </a:t>
            </a:r>
            <a:r>
              <a:rPr lang="en-US" dirty="0" err="1">
                <a:ea typeface="+mn-lt"/>
                <a:cs typeface="+mn-lt"/>
              </a:rPr>
              <a:t>Yadielys</a:t>
            </a:r>
            <a:r>
              <a:rPr lang="en-US" dirty="0">
                <a:ea typeface="+mn-lt"/>
                <a:cs typeface="+mn-lt"/>
              </a:rPr>
              <a:t> Rios-Falcon</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latin typeface="Arial Black"/>
              <a:cs typeface="Arial" panose="020B0604020202020204" pitchFamily="34" charset="0"/>
            </a:endParaRPr>
          </a:p>
          <a:p>
            <a:endParaRPr lang="en-US" dirty="0">
              <a:latin typeface="Arial Black"/>
              <a:cs typeface="Arial" panose="020B0604020202020204" pitchFamily="34" charset="0"/>
            </a:endParaRPr>
          </a:p>
          <a:p>
            <a:endParaRPr lang="en-US" dirty="0">
              <a:latin typeface="Arial Black" panose="020B0A04020102020204" pitchFamily="34" charset="0"/>
              <a:cs typeface="Arial" panose="020B06040202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854115" y="3206929"/>
            <a:ext cx="2878632"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endParaRPr lang="en-US" dirty="0">
              <a:latin typeface="Arial"/>
              <a:cs typeface="Arial"/>
            </a:endParaRPr>
          </a:p>
          <a:p>
            <a:pPr algn="ctr"/>
            <a:endParaRPr lang="en-US" b="1" dirty="0"/>
          </a:p>
          <a:p>
            <a:endParaRPr lang="en-US" b="1" dirty="0"/>
          </a:p>
          <a:p>
            <a:endParaRPr lang="en-US" b="1" dirty="0"/>
          </a:p>
          <a:p>
            <a:br>
              <a:rPr lang="en-US" dirty="0"/>
            </a:br>
            <a:r>
              <a:rPr lang="en-US" dirty="0">
                <a:ea typeface="+mn-lt"/>
                <a:cs typeface="+mn-lt"/>
              </a:rPr>
              <a:t>ELA- Novel Studies- review of the standards and preparing for 5th grade</a:t>
            </a:r>
            <a:endParaRPr lang="en-US" dirty="0"/>
          </a:p>
          <a:p>
            <a:endParaRPr lang="en-US" dirty="0"/>
          </a:p>
          <a:p>
            <a:r>
              <a:rPr lang="en-US" dirty="0">
                <a:ea typeface="+mn-lt"/>
                <a:cs typeface="+mn-lt"/>
              </a:rPr>
              <a:t>Math- review of the standards and preparing for 5th grade</a:t>
            </a:r>
            <a:endParaRPr lang="en-US" dirty="0"/>
          </a:p>
          <a:p>
            <a:endParaRPr lang="en-US" dirty="0"/>
          </a:p>
          <a:p>
            <a:r>
              <a:rPr lang="en-US" dirty="0">
                <a:ea typeface="+mn-lt"/>
                <a:cs typeface="+mn-lt"/>
              </a:rPr>
              <a:t>Science- Organisms and Their Environment</a:t>
            </a:r>
            <a:endParaRPr lang="en-US" dirty="0"/>
          </a:p>
          <a:p>
            <a:endParaRPr lang="en-US" dirty="0"/>
          </a:p>
          <a:p>
            <a:r>
              <a:rPr lang="en-US" dirty="0">
                <a:ea typeface="+mn-lt"/>
                <a:cs typeface="+mn-lt"/>
              </a:rPr>
              <a:t>Social Studies- United States History through Achieve3000</a:t>
            </a:r>
          </a:p>
          <a:p>
            <a:endParaRPr lang="en-US" dirty="0"/>
          </a:p>
          <a:p>
            <a:endParaRPr lang="en-US" dirty="0">
              <a:latin typeface="Calibri"/>
              <a:cs typeface="Calibri"/>
            </a:endParaRPr>
          </a:p>
        </p:txBody>
      </p:sp>
      <p:pic>
        <p:nvPicPr>
          <p:cNvPr id="4" name="Picture 3">
            <a:extLst>
              <a:ext uri="{FF2B5EF4-FFF2-40B4-BE49-F238E27FC236}">
                <a16:creationId xmlns:a16="http://schemas.microsoft.com/office/drawing/2014/main" id="{501D4CAD-76B7-0C47-B1E5-7E3EF87F8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3" y="653133"/>
            <a:ext cx="5863049" cy="2488873"/>
          </a:xfrm>
          <a:prstGeom prst="rect">
            <a:avLst/>
          </a:prstGeom>
        </p:spPr>
      </p:pic>
      <p:pic>
        <p:nvPicPr>
          <p:cNvPr id="9" name="Picture 8">
            <a:extLst>
              <a:ext uri="{FF2B5EF4-FFF2-40B4-BE49-F238E27FC236}">
                <a16:creationId xmlns:a16="http://schemas.microsoft.com/office/drawing/2014/main" id="{AC141C9D-992A-6045-8C2D-AE4C46E16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261DC397-35BA-4075-A304-F814BCA02844}"/>
              </a:ext>
            </a:extLst>
          </p:cNvPr>
          <p:cNvPicPr>
            <a:picLocks noChangeAspect="1"/>
          </p:cNvPicPr>
          <p:nvPr/>
        </p:nvPicPr>
        <p:blipFill>
          <a:blip r:embed="rId7"/>
          <a:stretch>
            <a:fillRect/>
          </a:stretch>
        </p:blipFill>
        <p:spPr>
          <a:xfrm>
            <a:off x="5642108" y="3206743"/>
            <a:ext cx="1093429" cy="1409715"/>
          </a:xfrm>
          <a:prstGeom prst="rect">
            <a:avLst/>
          </a:prstGeom>
        </p:spPr>
      </p:pic>
    </p:spTree>
    <p:extLst>
      <p:ext uri="{BB962C8B-B14F-4D97-AF65-F5344CB8AC3E}">
        <p14:creationId xmlns:p14="http://schemas.microsoft.com/office/powerpoint/2010/main" val="393563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0" y="16044"/>
          <a:ext cx="7772400" cy="10058400"/>
        </p:xfrm>
        <a:graphic>
          <a:graphicData uri="http://schemas.openxmlformats.org/presentationml/2006/ole">
            <mc:AlternateContent xmlns:mc="http://schemas.openxmlformats.org/markup-compatibility/2006">
              <mc:Choice xmlns:v="urn:schemas-microsoft-com:vml" Requires="v">
                <p:oleObj spid="_x0000_s21509"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0" y="16044"/>
                        <a:ext cx="7772400" cy="10058400"/>
                      </a:xfrm>
                      <a:prstGeom prst="rect">
                        <a:avLst/>
                      </a:prstGeom>
                    </p:spPr>
                  </p:pic>
                </p:oleObj>
              </mc:Fallback>
            </mc:AlternateContent>
          </a:graphicData>
        </a:graphic>
      </p:graphicFrame>
      <p:sp>
        <p:nvSpPr>
          <p:cNvPr id="8" name="TextBox 7"/>
          <p:cNvSpPr txBox="1"/>
          <p:nvPr/>
        </p:nvSpPr>
        <p:spPr>
          <a:xfrm>
            <a:off x="935961" y="3209486"/>
            <a:ext cx="2918152" cy="6186309"/>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p>
          <a:p>
            <a:endParaRPr lang="en-US" b="1" dirty="0">
              <a:ea typeface="+mn-lt"/>
              <a:cs typeface="+mn-lt"/>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endParaRPr lang="en-US" dirty="0">
              <a:latin typeface="Arial Black" panose="020B0A04020102020204" pitchFamily="34" charset="0"/>
              <a:cs typeface="Arial" panose="020B06040202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854113" y="3209486"/>
            <a:ext cx="2878633"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 </a:t>
            </a:r>
          </a:p>
          <a:p>
            <a:r>
              <a:rPr lang="en-US" b="1" dirty="0">
                <a:latin typeface="Arial"/>
                <a:cs typeface="Arial"/>
              </a:rPr>
              <a:t>learning?</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dirty="0">
                <a:ea typeface="+mn-lt"/>
                <a:cs typeface="+mn-lt"/>
              </a:rPr>
              <a:t>ELA: FSA &amp; Wonder Novel Study </a:t>
            </a:r>
          </a:p>
          <a:p>
            <a:endParaRPr lang="en-US" dirty="0">
              <a:ea typeface="+mn-lt"/>
              <a:cs typeface="+mn-lt"/>
            </a:endParaRPr>
          </a:p>
          <a:p>
            <a:r>
              <a:rPr lang="en-US" dirty="0">
                <a:ea typeface="+mn-lt"/>
                <a:cs typeface="+mn-lt"/>
              </a:rPr>
              <a:t>Math &amp; Science: FSA &amp; Egg </a:t>
            </a:r>
          </a:p>
          <a:p>
            <a:r>
              <a:rPr lang="en-US" dirty="0">
                <a:ea typeface="+mn-lt"/>
                <a:cs typeface="+mn-lt"/>
              </a:rPr>
              <a:t>Drop STEM unit </a:t>
            </a:r>
            <a:endParaRPr lang="en-US" dirty="0">
              <a:cs typeface="Calibri"/>
            </a:endParaRPr>
          </a:p>
          <a:p>
            <a:endParaRPr lang="en-US" dirty="0">
              <a:ea typeface="+mn-lt"/>
              <a:cs typeface="+mn-lt"/>
            </a:endParaRPr>
          </a:p>
          <a:p>
            <a:r>
              <a:rPr lang="en-US" dirty="0">
                <a:ea typeface="+mn-lt"/>
                <a:cs typeface="+mn-lt"/>
              </a:rPr>
              <a:t>Social studies: </a:t>
            </a:r>
            <a:r>
              <a:rPr lang="en-US" dirty="0" err="1">
                <a:ea typeface="+mn-lt"/>
                <a:cs typeface="+mn-lt"/>
              </a:rPr>
              <a:t>Biztown</a:t>
            </a:r>
            <a:r>
              <a:rPr lang="en-US" dirty="0">
                <a:ea typeface="+mn-lt"/>
                <a:cs typeface="+mn-lt"/>
              </a:rPr>
              <a:t> </a:t>
            </a: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p>
          <a:p>
            <a:endParaRPr lang="en-US" dirty="0">
              <a:cs typeface="Calibri"/>
            </a:endParaRPr>
          </a:p>
        </p:txBody>
      </p:sp>
      <p:pic>
        <p:nvPicPr>
          <p:cNvPr id="4" name="Picture 3">
            <a:extLst>
              <a:ext uri="{FF2B5EF4-FFF2-40B4-BE49-F238E27FC236}">
                <a16:creationId xmlns:a16="http://schemas.microsoft.com/office/drawing/2014/main" id="{42D181D0-3010-0B4A-ABED-62E88FDDF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59230"/>
            <a:ext cx="5863049" cy="2485333"/>
          </a:xfrm>
          <a:prstGeom prst="rect">
            <a:avLst/>
          </a:prstGeom>
        </p:spPr>
      </p:pic>
      <p:pic>
        <p:nvPicPr>
          <p:cNvPr id="9" name="Picture 8">
            <a:extLst>
              <a:ext uri="{FF2B5EF4-FFF2-40B4-BE49-F238E27FC236}">
                <a16:creationId xmlns:a16="http://schemas.microsoft.com/office/drawing/2014/main" id="{0DD2B78A-0CE5-DC4E-BB52-7C8065455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0FA2B1CC-6401-47FA-B0E5-676755F631FD}"/>
              </a:ext>
            </a:extLst>
          </p:cNvPr>
          <p:cNvPicPr>
            <a:picLocks noChangeAspect="1"/>
          </p:cNvPicPr>
          <p:nvPr/>
        </p:nvPicPr>
        <p:blipFill>
          <a:blip r:embed="rId7"/>
          <a:stretch>
            <a:fillRect/>
          </a:stretch>
        </p:blipFill>
        <p:spPr>
          <a:xfrm>
            <a:off x="5647381" y="3212014"/>
            <a:ext cx="1088156" cy="1404443"/>
          </a:xfrm>
          <a:prstGeom prst="rect">
            <a:avLst/>
          </a:prstGeom>
        </p:spPr>
      </p:pic>
      <p:sp>
        <p:nvSpPr>
          <p:cNvPr id="3" name="TextBox 2">
            <a:extLst>
              <a:ext uri="{FF2B5EF4-FFF2-40B4-BE49-F238E27FC236}">
                <a16:creationId xmlns:a16="http://schemas.microsoft.com/office/drawing/2014/main" id="{DA335D00-19B9-45D2-BFB9-ADDC4ED0EEFE}"/>
              </a:ext>
            </a:extLst>
          </p:cNvPr>
          <p:cNvSpPr txBox="1"/>
          <p:nvPr/>
        </p:nvSpPr>
        <p:spPr>
          <a:xfrm>
            <a:off x="980157" y="3456317"/>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Segoe UI"/>
              <a:cs typeface="Segoe UI"/>
            </a:endParaRPr>
          </a:p>
          <a:p>
            <a:r>
              <a:rPr lang="en-US">
                <a:latin typeface="Segoe UI"/>
                <a:cs typeface="Segoe UI"/>
              </a:rPr>
              <a:t>Bromen: Sabrina Practico</a:t>
            </a:r>
            <a:endParaRPr lang="en-US"/>
          </a:p>
          <a:p>
            <a:endParaRPr lang="en-US" dirty="0">
              <a:latin typeface="Segoe UI"/>
              <a:cs typeface="Segoe UI"/>
            </a:endParaRPr>
          </a:p>
          <a:p>
            <a:r>
              <a:rPr lang="en-US">
                <a:latin typeface="Segoe UI"/>
                <a:cs typeface="Segoe UI"/>
              </a:rPr>
              <a:t>Wynter: Hayilee Ocasio Reyes </a:t>
            </a:r>
            <a:endParaRPr lang="en-US"/>
          </a:p>
          <a:p>
            <a:endParaRPr lang="en-US" dirty="0">
              <a:latin typeface="Segoe UI"/>
              <a:cs typeface="Segoe UI"/>
            </a:endParaRPr>
          </a:p>
          <a:p>
            <a:r>
              <a:rPr lang="en-US">
                <a:latin typeface="Segoe UI"/>
                <a:cs typeface="Segoe UI"/>
              </a:rPr>
              <a:t>Floriano: Romelo Davis </a:t>
            </a:r>
            <a:endParaRPr lang="en-US"/>
          </a:p>
          <a:p>
            <a:endParaRPr lang="en-US" dirty="0">
              <a:latin typeface="Segoe UI"/>
              <a:cs typeface="Segoe UI"/>
            </a:endParaRPr>
          </a:p>
          <a:p>
            <a:r>
              <a:rPr lang="en-US">
                <a:latin typeface="Segoe UI"/>
                <a:cs typeface="Segoe UI"/>
              </a:rPr>
              <a:t>Bumpus: Lavaris Jackson</a:t>
            </a:r>
            <a:endParaRPr lang="en-US"/>
          </a:p>
        </p:txBody>
      </p:sp>
    </p:spTree>
    <p:extLst>
      <p:ext uri="{BB962C8B-B14F-4D97-AF65-F5344CB8AC3E}">
        <p14:creationId xmlns:p14="http://schemas.microsoft.com/office/powerpoint/2010/main" val="174301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313023706"/>
              </p:ext>
            </p:extLst>
          </p:nvPr>
        </p:nvGraphicFramePr>
        <p:xfrm>
          <a:off x="34179" y="23122"/>
          <a:ext cx="7772400" cy="10058400"/>
        </p:xfrm>
        <a:graphic>
          <a:graphicData uri="http://schemas.openxmlformats.org/presentationml/2006/ole">
            <mc:AlternateContent xmlns:mc="http://schemas.openxmlformats.org/markup-compatibility/2006">
              <mc:Choice xmlns:v="urn:schemas-microsoft-com:vml" Requires="v">
                <p:oleObj spid="_x0000_s22533" name="Acrobat Document" r:id="rId3" imgW="5828911" imgH="7543536" progId="AcroExch.Document.DC">
                  <p:embed/>
                </p:oleObj>
              </mc:Choice>
              <mc:Fallback>
                <p:oleObj name="Acrobat Document" r:id="rId3" imgW="5828911" imgH="7543536" progId="AcroExch.Document.DC">
                  <p:embed/>
                  <p:pic>
                    <p:nvPicPr>
                      <p:cNvPr id="7" name="Object 6"/>
                      <p:cNvPicPr/>
                      <p:nvPr/>
                    </p:nvPicPr>
                    <p:blipFill>
                      <a:blip r:embed="rId4"/>
                      <a:stretch>
                        <a:fillRect/>
                      </a:stretch>
                    </p:blipFill>
                    <p:spPr>
                      <a:xfrm>
                        <a:off x="34179" y="23122"/>
                        <a:ext cx="7772400" cy="10058400"/>
                      </a:xfrm>
                      <a:prstGeom prst="rect">
                        <a:avLst/>
                      </a:prstGeom>
                    </p:spPr>
                  </p:pic>
                </p:oleObj>
              </mc:Fallback>
            </mc:AlternateContent>
          </a:graphicData>
        </a:graphic>
      </p:graphicFrame>
      <p:sp>
        <p:nvSpPr>
          <p:cNvPr id="8" name="TextBox 7"/>
          <p:cNvSpPr txBox="1"/>
          <p:nvPr/>
        </p:nvSpPr>
        <p:spPr>
          <a:xfrm>
            <a:off x="917381" y="3156472"/>
            <a:ext cx="2918152" cy="6124754"/>
          </a:xfrm>
          <a:prstGeom prst="rect">
            <a:avLst/>
          </a:prstGeom>
          <a:noFill/>
          <a:ln>
            <a:solidFill>
              <a:schemeClr val="tx1"/>
            </a:solidFill>
            <a:prstDash val="lgDash"/>
          </a:ln>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Students of the Month</a:t>
            </a:r>
            <a:endParaRPr lang="en-US" dirty="0">
              <a:latin typeface="Arial Black" panose="020B0A04020102020204" pitchFamily="34" charset="0"/>
            </a:endParaRPr>
          </a:p>
          <a:p>
            <a:endParaRPr lang="en-US" sz="1200" dirty="0">
              <a:ea typeface="+mn-lt"/>
              <a:cs typeface="+mn-lt"/>
            </a:endParaRPr>
          </a:p>
          <a:p>
            <a:r>
              <a:rPr lang="en-US" sz="2000" dirty="0">
                <a:ea typeface="+mn-lt"/>
                <a:cs typeface="+mn-lt"/>
              </a:rPr>
              <a:t>Rivera: </a:t>
            </a:r>
            <a:r>
              <a:rPr lang="en-US" sz="2000" dirty="0" err="1">
                <a:ea typeface="+mn-lt"/>
                <a:cs typeface="+mn-lt"/>
              </a:rPr>
              <a:t>Alnielyz</a:t>
            </a:r>
            <a:r>
              <a:rPr lang="en-US" sz="2000" dirty="0">
                <a:ea typeface="+mn-lt"/>
                <a:cs typeface="+mn-lt"/>
              </a:rPr>
              <a:t> Concepcion</a:t>
            </a:r>
          </a:p>
          <a:p>
            <a:endParaRPr lang="en-US" sz="2000" dirty="0">
              <a:ea typeface="+mn-lt"/>
              <a:cs typeface="+mn-lt"/>
            </a:endParaRPr>
          </a:p>
          <a:p>
            <a:r>
              <a:rPr lang="en-US" sz="2000" dirty="0">
                <a:ea typeface="+mn-lt"/>
                <a:cs typeface="+mn-lt"/>
              </a:rPr>
              <a:t>Alvin: Malakhi Banks</a:t>
            </a:r>
          </a:p>
          <a:p>
            <a:endParaRPr lang="en-US" sz="2000" dirty="0">
              <a:cs typeface="Calibri" panose="020F0502020204030204"/>
            </a:endParaRPr>
          </a:p>
          <a:p>
            <a:r>
              <a:rPr lang="en-US" sz="2000" dirty="0">
                <a:latin typeface="Calibri"/>
                <a:cs typeface="Calibri"/>
              </a:rPr>
              <a:t>Palmer: Diego La Vega</a:t>
            </a:r>
          </a:p>
          <a:p>
            <a:endParaRPr lang="en-US" sz="2000" dirty="0">
              <a:latin typeface="Calibri"/>
              <a:cs typeface="Calibri"/>
            </a:endParaRPr>
          </a:p>
          <a:p>
            <a:r>
              <a:rPr lang="en-US" sz="2000" dirty="0" err="1">
                <a:latin typeface="Calibri"/>
                <a:cs typeface="Calibri"/>
              </a:rPr>
              <a:t>DeTuro</a:t>
            </a:r>
            <a:r>
              <a:rPr lang="en-US" sz="2000" dirty="0">
                <a:latin typeface="Calibri"/>
                <a:cs typeface="Calibri"/>
              </a:rPr>
              <a:t>: Aiden Leon</a:t>
            </a:r>
          </a:p>
          <a:p>
            <a:endParaRPr lang="en-US" sz="2000" dirty="0">
              <a:latin typeface="Calibri"/>
              <a:cs typeface="Calibri"/>
            </a:endParaRPr>
          </a:p>
          <a:p>
            <a:endParaRPr lang="en-US" sz="2000" dirty="0">
              <a:latin typeface="Calibri"/>
              <a:cs typeface="Calibri"/>
            </a:endParaRPr>
          </a:p>
          <a:p>
            <a:endParaRPr lang="en-US" dirty="0">
              <a:latin typeface="Calibri"/>
              <a:cs typeface="Calibri"/>
            </a:endParaRPr>
          </a:p>
          <a:p>
            <a:endParaRPr lang="en-US" b="1" dirty="0">
              <a:latin typeface="Calibri"/>
              <a:cs typeface="Calibri"/>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br>
              <a:rPr lang="en-US" dirty="0">
                <a:latin typeface="Arial Black" panose="020B0A04020102020204" pitchFamily="34" charset="0"/>
              </a:rPr>
            </a:br>
            <a:endParaRPr lang="en-US" dirty="0">
              <a:latin typeface="Arial Black" panose="020B0A04020102020204" pitchFamily="34" charset="0"/>
            </a:endParaRPr>
          </a:p>
        </p:txBody>
      </p:sp>
      <p:sp>
        <p:nvSpPr>
          <p:cNvPr id="10" name="TextBox 9"/>
          <p:cNvSpPr txBox="1"/>
          <p:nvPr/>
        </p:nvSpPr>
        <p:spPr>
          <a:xfrm>
            <a:off x="3913676" y="3174056"/>
            <a:ext cx="2941345" cy="6186309"/>
          </a:xfrm>
          <a:prstGeom prst="rect">
            <a:avLst/>
          </a:prstGeom>
          <a:noFill/>
          <a:ln>
            <a:solidFill>
              <a:schemeClr val="tx1"/>
            </a:solidFill>
            <a:prstDash val="lgDash"/>
          </a:ln>
        </p:spPr>
        <p:txBody>
          <a:bodyPr wrap="square" lIns="91440" tIns="45720" rIns="91440" bIns="45720" rtlCol="0" anchor="t">
            <a:spAutoFit/>
          </a:bodyPr>
          <a:lstStyle/>
          <a:p>
            <a:r>
              <a:rPr lang="en-US" b="1" dirty="0">
                <a:latin typeface="Arial"/>
                <a:cs typeface="Arial"/>
              </a:rPr>
              <a:t>What are we</a:t>
            </a:r>
          </a:p>
          <a:p>
            <a:r>
              <a:rPr lang="en-US" b="1" dirty="0">
                <a:latin typeface="Arial"/>
                <a:cs typeface="Arial"/>
              </a:rPr>
              <a:t>learning?</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r>
              <a:rPr lang="en-US" dirty="0">
                <a:latin typeface="Arial"/>
                <a:cs typeface="Arial"/>
              </a:rPr>
              <a:t>Math: </a:t>
            </a:r>
            <a:endParaRPr lang="en-US" dirty="0">
              <a:latin typeface="Arial"/>
              <a:ea typeface="+mn-lt"/>
              <a:cs typeface="Arial"/>
            </a:endParaRPr>
          </a:p>
          <a:p>
            <a:r>
              <a:rPr lang="en-US" dirty="0">
                <a:latin typeface="Arial"/>
                <a:ea typeface="+mn-lt"/>
                <a:cs typeface="Arial"/>
              </a:rPr>
              <a:t>Algebra</a:t>
            </a:r>
            <a:endParaRPr lang="en-US" dirty="0"/>
          </a:p>
          <a:p>
            <a:endParaRPr lang="en-US" dirty="0">
              <a:ea typeface="+mn-lt"/>
              <a:cs typeface="+mn-lt"/>
            </a:endParaRPr>
          </a:p>
          <a:p>
            <a:r>
              <a:rPr lang="en-US" dirty="0">
                <a:ea typeface="+mn-lt"/>
                <a:cs typeface="+mn-lt"/>
              </a:rPr>
              <a:t>Science-The Universe</a:t>
            </a:r>
            <a:endParaRPr lang="en-US" dirty="0">
              <a:latin typeface="Calibri"/>
              <a:cs typeface="Calibri"/>
            </a:endParaRPr>
          </a:p>
          <a:p>
            <a:endParaRPr lang="en-US" dirty="0">
              <a:ea typeface="+mn-lt"/>
              <a:cs typeface="+mn-lt"/>
            </a:endParaRPr>
          </a:p>
          <a:p>
            <a:r>
              <a:rPr lang="en-US" dirty="0">
                <a:ea typeface="+mn-lt"/>
                <a:cs typeface="+mn-lt"/>
              </a:rPr>
              <a:t>ELA- Reading Comprehension</a:t>
            </a:r>
            <a:endParaRPr lang="en-US" dirty="0">
              <a:cs typeface="Calibri"/>
            </a:endParaRPr>
          </a:p>
          <a:p>
            <a:endParaRPr lang="en-US" dirty="0">
              <a:latin typeface="Arial" panose="020B0604020202020204" pitchFamily="34" charset="0"/>
              <a:cs typeface="Arial" panose="020B0604020202020204" pitchFamily="34" charset="0"/>
            </a:endParaRPr>
          </a:p>
          <a:p>
            <a:r>
              <a:rPr lang="en-US" dirty="0">
                <a:latin typeface="Arial"/>
                <a:cs typeface="Arial"/>
              </a:rPr>
              <a:t>Social Studies: </a:t>
            </a:r>
            <a:r>
              <a:rPr lang="en-US" dirty="0">
                <a:latin typeface="Arial"/>
                <a:ea typeface="+mn-lt"/>
                <a:cs typeface="Arial"/>
              </a:rPr>
              <a:t>Geography of the World</a:t>
            </a:r>
            <a:endParaRPr lang="en-US" dirty="0">
              <a:latin typeface="Arial" panose="020B0604020202020204" pitchFamily="34" charset="0"/>
              <a:cs typeface="Arial" panose="020B0604020202020204" pitchFamily="34" charset="0"/>
            </a:endParaRPr>
          </a:p>
          <a:p>
            <a:endParaRPr lang="en-US" dirty="0">
              <a:latin typeface="Arial"/>
              <a:cs typeface="Arial"/>
            </a:endParaRPr>
          </a:p>
          <a:p>
            <a:r>
              <a:rPr lang="en-US" dirty="0">
                <a:latin typeface="Arial"/>
                <a:cs typeface="Arial"/>
              </a:rPr>
              <a:t>Intensive Reading: Fluency</a:t>
            </a:r>
          </a:p>
          <a:p>
            <a:endParaRPr lang="en-US" dirty="0">
              <a:latin typeface="Arial"/>
              <a:ea typeface="+mn-lt"/>
              <a:cs typeface="Arial"/>
            </a:endParaRPr>
          </a:p>
          <a:p>
            <a:endParaRPr lang="en-US" dirty="0">
              <a:ea typeface="+mn-lt"/>
              <a:cs typeface="+mn-lt"/>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B325A7-755C-7B49-859D-E6DC7B5A0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64" y="633046"/>
            <a:ext cx="5863048" cy="2493672"/>
          </a:xfrm>
          <a:prstGeom prst="rect">
            <a:avLst/>
          </a:prstGeom>
        </p:spPr>
      </p:pic>
      <p:pic>
        <p:nvPicPr>
          <p:cNvPr id="11" name="Picture 10">
            <a:extLst>
              <a:ext uri="{FF2B5EF4-FFF2-40B4-BE49-F238E27FC236}">
                <a16:creationId xmlns:a16="http://schemas.microsoft.com/office/drawing/2014/main" id="{F3FE9BA7-80BB-E844-A182-C3393FB53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042" y="2346551"/>
            <a:ext cx="530970" cy="584664"/>
          </a:xfrm>
          <a:prstGeom prst="rect">
            <a:avLst/>
          </a:prstGeom>
        </p:spPr>
      </p:pic>
      <p:pic>
        <p:nvPicPr>
          <p:cNvPr id="2" name="Picture 2" descr="A close up of a sign&#10;&#10;Description automatically generated">
            <a:extLst>
              <a:ext uri="{FF2B5EF4-FFF2-40B4-BE49-F238E27FC236}">
                <a16:creationId xmlns:a16="http://schemas.microsoft.com/office/drawing/2014/main" id="{D8471BAD-43B7-485F-B115-6C57EFB4778D}"/>
              </a:ext>
            </a:extLst>
          </p:cNvPr>
          <p:cNvPicPr>
            <a:picLocks noChangeAspect="1"/>
          </p:cNvPicPr>
          <p:nvPr/>
        </p:nvPicPr>
        <p:blipFill>
          <a:blip r:embed="rId7"/>
          <a:stretch>
            <a:fillRect/>
          </a:stretch>
        </p:blipFill>
        <p:spPr>
          <a:xfrm>
            <a:off x="5742296" y="3175113"/>
            <a:ext cx="1114521" cy="1441345"/>
          </a:xfrm>
          <a:prstGeom prst="rect">
            <a:avLst/>
          </a:prstGeom>
        </p:spPr>
      </p:pic>
    </p:spTree>
    <p:extLst>
      <p:ext uri="{BB962C8B-B14F-4D97-AF65-F5344CB8AC3E}">
        <p14:creationId xmlns:p14="http://schemas.microsoft.com/office/powerpoint/2010/main" val="36002855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664F72A4E8C74F9C89BFB3CEE6BE79" ma:contentTypeVersion="11" ma:contentTypeDescription="Create a new document." ma:contentTypeScope="" ma:versionID="7bdffb31d3bd5cfc29fc1b858119a00e">
  <xsd:schema xmlns:xsd="http://www.w3.org/2001/XMLSchema" xmlns:xs="http://www.w3.org/2001/XMLSchema" xmlns:p="http://schemas.microsoft.com/office/2006/metadata/properties" xmlns:ns2="732ae04c-de06-40a0-bec1-fc70a6321698" xmlns:ns3="d57a5aa1-c642-4071-bea4-320b566f8176" targetNamespace="http://schemas.microsoft.com/office/2006/metadata/properties" ma:root="true" ma:fieldsID="1a12b264ff48e76b94e7ac8a6feca206" ns2:_="" ns3:_="">
    <xsd:import namespace="732ae04c-de06-40a0-bec1-fc70a6321698"/>
    <xsd:import namespace="d57a5aa1-c642-4071-bea4-320b566f817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2ae04c-de06-40a0-bec1-fc70a63216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7a5aa1-c642-4071-bea4-320b566f817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32ae04c-de06-40a0-bec1-fc70a6321698">
      <UserInfo>
        <DisplayName>Britney Colquitt</DisplayName>
        <AccountId>29</AccountId>
        <AccountType/>
      </UserInfo>
    </SharedWithUsers>
  </documentManagement>
</p:properties>
</file>

<file path=customXml/itemProps1.xml><?xml version="1.0" encoding="utf-8"?>
<ds:datastoreItem xmlns:ds="http://schemas.openxmlformats.org/officeDocument/2006/customXml" ds:itemID="{6B1FAF63-F189-465A-98D1-E1F5889EADB7}">
  <ds:schemaRefs>
    <ds:schemaRef ds:uri="http://schemas.microsoft.com/sharepoint/v3/contenttype/forms"/>
  </ds:schemaRefs>
</ds:datastoreItem>
</file>

<file path=customXml/itemProps2.xml><?xml version="1.0" encoding="utf-8"?>
<ds:datastoreItem xmlns:ds="http://schemas.openxmlformats.org/officeDocument/2006/customXml" ds:itemID="{3DF9EA7D-98BA-4CC3-8BC2-162CCF13E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2ae04c-de06-40a0-bec1-fc70a6321698"/>
    <ds:schemaRef ds:uri="d57a5aa1-c642-4071-bea4-320b566f81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C5C653-915E-4104-8E45-C08E28618E19}">
  <ds:schemaRefs>
    <ds:schemaRef ds:uri="http://schemas.microsoft.com/office/infopath/2007/PartnerControls"/>
    <ds:schemaRef ds:uri="http://schemas.microsoft.com/office/2006/documentManagement/types"/>
    <ds:schemaRef ds:uri="732ae04c-de06-40a0-bec1-fc70a6321698"/>
    <ds:schemaRef ds:uri="http://purl.org/dc/elements/1.1/"/>
    <ds:schemaRef ds:uri="http://www.w3.org/XML/1998/namespace"/>
    <ds:schemaRef ds:uri="http://purl.org/dc/terms/"/>
    <ds:schemaRef ds:uri="http://purl.org/dc/dcmitype/"/>
    <ds:schemaRef ds:uri="http://schemas.openxmlformats.org/package/2006/metadata/core-properties"/>
    <ds:schemaRef ds:uri="d57a5aa1-c642-4071-bea4-320b566f817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18089</TotalTime>
  <Words>1571</Words>
  <Application>Microsoft Macintosh PowerPoint</Application>
  <PresentationFormat>Custom</PresentationFormat>
  <Paragraphs>509</Paragraphs>
  <Slides>16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Arial</vt:lpstr>
      <vt:lpstr>Arial Black</vt:lpstr>
      <vt:lpstr>Arial Narrow</vt:lpstr>
      <vt:lpstr>Calibri</vt:lpstr>
      <vt:lpstr>Calibri Light</vt:lpstr>
      <vt:lpstr>Segoe UI</vt:lpstr>
      <vt:lpstr>Times</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Magee</dc:creator>
  <cp:lastModifiedBy>Britney Colquitt</cp:lastModifiedBy>
  <cp:revision>4358</cp:revision>
  <dcterms:created xsi:type="dcterms:W3CDTF">2016-05-19T19:32:37Z</dcterms:created>
  <dcterms:modified xsi:type="dcterms:W3CDTF">2021-05-10T15:42:27Z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0x010100C9664F72A4E8C74F9C89BFB3CEE6BE79</vt:lpwstr>
  </property>
</Properties>
</file>